
<file path=[Content_Types].xml><?xml version="1.0" encoding="utf-8"?>
<Types xmlns="http://schemas.openxmlformats.org/package/2006/content-types"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Default Extension="wmf" ContentType="image/x-wmf"/>
  <Override PartName="/ppt/tags/tag49.xml" ContentType="application/vnd.openxmlformats-officedocument.presentationml.tags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29.xml" ContentType="application/vnd.openxmlformats-officedocument.presentationml.tags+xml"/>
  <Override PartName="/ppt/tags/tag38.xml" ContentType="application/vnd.openxmlformats-officedocument.presentationml.tags+xml"/>
  <Override PartName="/ppt/tags/tag47.xml" ContentType="application/vnd.openxmlformats-officedocument.presentationml.tags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tags/tag16.xml" ContentType="application/vnd.openxmlformats-officedocument.presentationml.tags+xml"/>
  <Override PartName="/ppt/tags/tag18.xml" ContentType="application/vnd.openxmlformats-officedocument.presentationml.tags+xml"/>
  <Override PartName="/ppt/tags/tag27.xml" ContentType="application/vnd.openxmlformats-officedocument.presentationml.tags+xml"/>
  <Override PartName="/ppt/tags/tag36.xml" ContentType="application/vnd.openxmlformats-officedocument.presentationml.tags+xml"/>
  <Override PartName="/ppt/tags/tag45.xml" ContentType="application/vnd.openxmlformats-officedocument.presentationml.tags+xml"/>
  <Override PartName="/docProps/custom.xml" ContentType="application/vnd.openxmlformats-officedocument.custom-properties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34.xml" ContentType="application/vnd.openxmlformats-officedocument.presentationml.tags+xml"/>
  <Override PartName="/ppt/tags/tag43.xml" ContentType="application/vnd.openxmlformats-officedocument.presentationml.tag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32.xml" ContentType="application/vnd.openxmlformats-officedocument.presentationml.tags+xml"/>
  <Override PartName="/ppt/tags/tag41.xml" ContentType="application/vnd.openxmlformats-officedocument.presentationml.tags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tags/tag30.xml" ContentType="application/vnd.openxmlformats-officedocument.presentationml.tag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ags/tag7.xml" ContentType="application/vnd.openxmlformats-officedocument.presentationml.tags+xml"/>
  <Default Extension="bin" ContentType="application/vnd.openxmlformats-officedocument.oleObject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tags/tag39.xml" ContentType="application/vnd.openxmlformats-officedocument.presentationml.tags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tags/tag19.xml" ContentType="application/vnd.openxmlformats-officedocument.presentationml.tags+xml"/>
  <Override PartName="/ppt/tags/tag28.xml" ContentType="application/vnd.openxmlformats-officedocument.presentationml.tags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tags/tag17.xml" ContentType="application/vnd.openxmlformats-officedocument.presentationml.tags+xml"/>
  <Override PartName="/ppt/tags/tag26.xml" ContentType="application/vnd.openxmlformats-officedocument.presentationml.tags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tags/tag15.xml" ContentType="application/vnd.openxmlformats-officedocument.presentationml.tags+xml"/>
  <Override PartName="/ppt/tags/tag24.xml" ContentType="application/vnd.openxmlformats-officedocument.presentationml.tags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tags/tag13.xml" ContentType="application/vnd.openxmlformats-officedocument.presentationml.tags+xml"/>
  <Override PartName="/ppt/tags/tag22.xml" ContentType="application/vnd.openxmlformats-officedocument.presentationml.tags+xml"/>
  <Override PartName="/ppt/tags/tag31.xml" ContentType="application/vnd.openxmlformats-officedocument.presentationml.tags+xml"/>
  <Override PartName="/ppt/tags/tag40.xml" ContentType="application/vnd.openxmlformats-officedocument.presentationml.tags+xml"/>
  <Override PartName="/ppt/tags/tag42.xml" ContentType="application/vnd.openxmlformats-officedocument.presentationml.tags+xml"/>
  <Override PartName="/ppt/slides/slide8.xml" ContentType="application/vnd.openxmlformats-officedocument.presentationml.slide+xml"/>
  <Override PartName="/ppt/tags/tag11.xml" ContentType="application/vnd.openxmlformats-officedocument.presentationml.tags+xml"/>
  <Override PartName="/ppt/tags/tag20.xml" ContentType="application/vnd.openxmlformats-officedocument.presentationml.tag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356" r:id="rId3"/>
    <p:sldId id="354" r:id="rId4"/>
    <p:sldId id="355" r:id="rId5"/>
    <p:sldId id="327" r:id="rId6"/>
    <p:sldId id="328" r:id="rId7"/>
    <p:sldId id="353" r:id="rId8"/>
    <p:sldId id="346" r:id="rId9"/>
    <p:sldId id="360" r:id="rId10"/>
    <p:sldId id="367" r:id="rId11"/>
    <p:sldId id="368" r:id="rId12"/>
    <p:sldId id="369" r:id="rId13"/>
    <p:sldId id="370" r:id="rId14"/>
    <p:sldId id="371" r:id="rId15"/>
    <p:sldId id="362" r:id="rId16"/>
    <p:sldId id="363" r:id="rId17"/>
    <p:sldId id="364" r:id="rId18"/>
    <p:sldId id="365" r:id="rId19"/>
    <p:sldId id="372" r:id="rId20"/>
    <p:sldId id="366" r:id="rId21"/>
  </p:sldIdLst>
  <p:sldSz cx="9144000" cy="6858000" type="screen4x3"/>
  <p:notesSz cx="6858000" cy="9144000"/>
  <p:custDataLst>
    <p:tags r:id="rId23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BD380D"/>
    <a:srgbClr val="A603A8"/>
    <a:srgbClr val="05BCFE"/>
    <a:srgbClr val="D26464"/>
    <a:srgbClr val="89C3BD"/>
    <a:srgbClr val="FCC0AF"/>
    <a:srgbClr val="FBA993"/>
    <a:srgbClr val="FFFFFF"/>
    <a:srgbClr val="DE8D8D"/>
    <a:srgbClr val="F7A94C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8603" autoAdjust="0"/>
    <p:restoredTop sz="94620" autoAdjust="0"/>
  </p:normalViewPr>
  <p:slideViewPr>
    <p:cSldViewPr>
      <p:cViewPr>
        <p:scale>
          <a:sx n="80" d="100"/>
          <a:sy n="80" d="100"/>
        </p:scale>
        <p:origin x="-588" y="486"/>
      </p:cViewPr>
      <p:guideLst>
        <p:guide orient="horz" pos="2308"/>
        <p:guide pos="297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3822" y="102"/>
      </p:cViewPr>
      <p:guideLst/>
    </p:cSldViewPr>
  </p:notesViewPr>
  <p:gridSpacing cx="73728263" cy="73728263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DFAEF-8B7C-4198-A027-B8DBE2EE9CD2}" type="datetimeFigureOut">
              <a:rPr lang="zh-CN" altLang="en-US" smtClean="0"/>
              <a:pPr/>
              <a:t>2019/3/20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AEC0F6-A476-4B4E-8B5C-C8CDDDE854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梵高的头像需要修改为圆形的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AEC0F6-A476-4B4E-8B5C-C8CDDDE8540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748560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showMasterPhAnim="0" type="title" preserve="1">
  <p:cSld name="标题幻灯片">
    <p:bg>
      <p:bgPr>
        <a:blipFill dpi="0" rotWithShape="0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3" name="Rectangle 127"/>
          <p:cNvSpPr>
            <a:spLocks noChangeArrowheads="1"/>
          </p:cNvSpPr>
          <p:nvPr/>
        </p:nvSpPr>
        <p:spPr bwMode="gray">
          <a:xfrm>
            <a:off x="0" y="0"/>
            <a:ext cx="9144000" cy="18288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4111" name="Group 15"/>
          <p:cNvGrpSpPr/>
          <p:nvPr/>
        </p:nvGrpSpPr>
        <p:grpSpPr bwMode="auto">
          <a:xfrm>
            <a:off x="152400" y="381001"/>
            <a:ext cx="6838950" cy="3365500"/>
            <a:chOff x="664" y="1951"/>
            <a:chExt cx="4308" cy="2120"/>
          </a:xfrm>
        </p:grpSpPr>
        <p:sp>
          <p:nvSpPr>
            <p:cNvPr id="4112" name="Freeform 16"/>
            <p:cNvSpPr/>
            <p:nvPr/>
          </p:nvSpPr>
          <p:spPr bwMode="invGray">
            <a:xfrm>
              <a:off x="743" y="2045"/>
              <a:ext cx="1267" cy="1938"/>
            </a:xfrm>
            <a:custGeom>
              <a:avLst/>
              <a:gdLst/>
              <a:ahLst/>
              <a:cxnLst>
                <a:cxn ang="0">
                  <a:pos x="116" y="258"/>
                </a:cxn>
                <a:cxn ang="0">
                  <a:pos x="320" y="210"/>
                </a:cxn>
                <a:cxn ang="0">
                  <a:pos x="434" y="240"/>
                </a:cxn>
                <a:cxn ang="0">
                  <a:pos x="416" y="444"/>
                </a:cxn>
                <a:cxn ang="0">
                  <a:pos x="272" y="582"/>
                </a:cxn>
                <a:cxn ang="0">
                  <a:pos x="218" y="714"/>
                </a:cxn>
                <a:cxn ang="0">
                  <a:pos x="284" y="964"/>
                </a:cxn>
                <a:cxn ang="0">
                  <a:pos x="316" y="960"/>
                </a:cxn>
                <a:cxn ang="0">
                  <a:pos x="328" y="906"/>
                </a:cxn>
                <a:cxn ang="0">
                  <a:pos x="478" y="1154"/>
                </a:cxn>
                <a:cxn ang="0">
                  <a:pos x="650" y="1200"/>
                </a:cxn>
                <a:cxn ang="0">
                  <a:pos x="794" y="1350"/>
                </a:cxn>
                <a:cxn ang="0">
                  <a:pos x="854" y="1422"/>
                </a:cxn>
                <a:cxn ang="0">
                  <a:pos x="770" y="1608"/>
                </a:cxn>
                <a:cxn ang="0">
                  <a:pos x="916" y="1782"/>
                </a:cxn>
                <a:cxn ang="0">
                  <a:pos x="1034" y="2022"/>
                </a:cxn>
                <a:cxn ang="0">
                  <a:pos x="1094" y="2310"/>
                </a:cxn>
                <a:cxn ang="0">
                  <a:pos x="1194" y="2540"/>
                </a:cxn>
                <a:cxn ang="0">
                  <a:pos x="1280" y="2520"/>
                </a:cxn>
                <a:cxn ang="0">
                  <a:pos x="1244" y="2394"/>
                </a:cxn>
                <a:cxn ang="0">
                  <a:pos x="1288" y="2306"/>
                </a:cxn>
                <a:cxn ang="0">
                  <a:pos x="1368" y="2228"/>
                </a:cxn>
                <a:cxn ang="0">
                  <a:pos x="1448" y="2076"/>
                </a:cxn>
                <a:cxn ang="0">
                  <a:pos x="1568" y="1950"/>
                </a:cxn>
                <a:cxn ang="0">
                  <a:pos x="1622" y="1746"/>
                </a:cxn>
                <a:cxn ang="0">
                  <a:pos x="1552" y="1538"/>
                </a:cxn>
                <a:cxn ang="0">
                  <a:pos x="1376" y="1410"/>
                </a:cxn>
                <a:cxn ang="0">
                  <a:pos x="1104" y="1280"/>
                </a:cxn>
                <a:cxn ang="0">
                  <a:pos x="974" y="1260"/>
                </a:cxn>
                <a:cxn ang="0">
                  <a:pos x="904" y="1268"/>
                </a:cxn>
                <a:cxn ang="0">
                  <a:pos x="794" y="1308"/>
                </a:cxn>
                <a:cxn ang="0">
                  <a:pos x="758" y="1174"/>
                </a:cxn>
                <a:cxn ang="0">
                  <a:pos x="736" y="1062"/>
                </a:cxn>
                <a:cxn ang="0">
                  <a:pos x="632" y="1104"/>
                </a:cxn>
                <a:cxn ang="0">
                  <a:pos x="568" y="950"/>
                </a:cxn>
                <a:cxn ang="0">
                  <a:pos x="740" y="912"/>
                </a:cxn>
                <a:cxn ang="0">
                  <a:pos x="842" y="906"/>
                </a:cxn>
                <a:cxn ang="0">
                  <a:pos x="896" y="900"/>
                </a:cxn>
                <a:cxn ang="0">
                  <a:pos x="1058" y="750"/>
                </a:cxn>
                <a:cxn ang="0">
                  <a:pos x="1184" y="678"/>
                </a:cxn>
                <a:cxn ang="0">
                  <a:pos x="1278" y="636"/>
                </a:cxn>
                <a:cxn ang="0">
                  <a:pos x="1340" y="538"/>
                </a:cxn>
                <a:cxn ang="0">
                  <a:pos x="1288" y="512"/>
                </a:cxn>
                <a:cxn ang="0">
                  <a:pos x="1526" y="456"/>
                </a:cxn>
                <a:cxn ang="0">
                  <a:pos x="1406" y="342"/>
                </a:cxn>
                <a:cxn ang="0">
                  <a:pos x="1328" y="264"/>
                </a:cxn>
                <a:cxn ang="0">
                  <a:pos x="1222" y="364"/>
                </a:cxn>
                <a:cxn ang="0">
                  <a:pos x="1110" y="444"/>
                </a:cxn>
                <a:cxn ang="0">
                  <a:pos x="1022" y="304"/>
                </a:cxn>
                <a:cxn ang="0">
                  <a:pos x="1212" y="240"/>
                </a:cxn>
                <a:cxn ang="0">
                  <a:pos x="1266" y="198"/>
                </a:cxn>
                <a:cxn ang="0">
                  <a:pos x="1328" y="172"/>
                </a:cxn>
                <a:cxn ang="0">
                  <a:pos x="1286" y="144"/>
                </a:cxn>
                <a:cxn ang="0">
                  <a:pos x="1262" y="120"/>
                </a:cxn>
                <a:cxn ang="0">
                  <a:pos x="1202" y="102"/>
                </a:cxn>
                <a:cxn ang="0">
                  <a:pos x="1106" y="136"/>
                </a:cxn>
                <a:cxn ang="0">
                  <a:pos x="950" y="120"/>
                </a:cxn>
                <a:cxn ang="0">
                  <a:pos x="550" y="0"/>
                </a:cxn>
                <a:cxn ang="0">
                  <a:pos x="344" y="32"/>
                </a:cxn>
                <a:cxn ang="0">
                  <a:pos x="290" y="102"/>
                </a:cxn>
                <a:cxn ang="0">
                  <a:pos x="128" y="174"/>
                </a:cxn>
                <a:cxn ang="0">
                  <a:pos x="128" y="216"/>
                </a:cxn>
                <a:cxn ang="0">
                  <a:pos x="2" y="252"/>
                </a:cxn>
              </a:cxnLst>
              <a:rect l="0" t="0" r="r" b="b"/>
              <a:pathLst>
                <a:path w="1692" h="2586">
                  <a:moveTo>
                    <a:pt x="2" y="252"/>
                  </a:moveTo>
                  <a:lnTo>
                    <a:pt x="68" y="264"/>
                  </a:lnTo>
                  <a:lnTo>
                    <a:pt x="116" y="258"/>
                  </a:lnTo>
                  <a:lnTo>
                    <a:pt x="188" y="216"/>
                  </a:lnTo>
                  <a:lnTo>
                    <a:pt x="236" y="210"/>
                  </a:lnTo>
                  <a:lnTo>
                    <a:pt x="320" y="210"/>
                  </a:lnTo>
                  <a:lnTo>
                    <a:pt x="368" y="216"/>
                  </a:lnTo>
                  <a:lnTo>
                    <a:pt x="398" y="246"/>
                  </a:lnTo>
                  <a:lnTo>
                    <a:pt x="434" y="240"/>
                  </a:lnTo>
                  <a:lnTo>
                    <a:pt x="422" y="294"/>
                  </a:lnTo>
                  <a:lnTo>
                    <a:pt x="404" y="354"/>
                  </a:lnTo>
                  <a:lnTo>
                    <a:pt x="416" y="444"/>
                  </a:lnTo>
                  <a:lnTo>
                    <a:pt x="408" y="480"/>
                  </a:lnTo>
                  <a:lnTo>
                    <a:pt x="380" y="474"/>
                  </a:lnTo>
                  <a:lnTo>
                    <a:pt x="272" y="582"/>
                  </a:lnTo>
                  <a:lnTo>
                    <a:pt x="236" y="628"/>
                  </a:lnTo>
                  <a:lnTo>
                    <a:pt x="242" y="672"/>
                  </a:lnTo>
                  <a:lnTo>
                    <a:pt x="218" y="714"/>
                  </a:lnTo>
                  <a:lnTo>
                    <a:pt x="268" y="774"/>
                  </a:lnTo>
                  <a:lnTo>
                    <a:pt x="262" y="844"/>
                  </a:lnTo>
                  <a:lnTo>
                    <a:pt x="284" y="964"/>
                  </a:lnTo>
                  <a:lnTo>
                    <a:pt x="320" y="1010"/>
                  </a:lnTo>
                  <a:lnTo>
                    <a:pt x="324" y="970"/>
                  </a:lnTo>
                  <a:lnTo>
                    <a:pt x="316" y="960"/>
                  </a:lnTo>
                  <a:lnTo>
                    <a:pt x="302" y="834"/>
                  </a:lnTo>
                  <a:lnTo>
                    <a:pt x="326" y="830"/>
                  </a:lnTo>
                  <a:lnTo>
                    <a:pt x="328" y="906"/>
                  </a:lnTo>
                  <a:lnTo>
                    <a:pt x="380" y="996"/>
                  </a:lnTo>
                  <a:lnTo>
                    <a:pt x="368" y="1074"/>
                  </a:lnTo>
                  <a:lnTo>
                    <a:pt x="478" y="1154"/>
                  </a:lnTo>
                  <a:lnTo>
                    <a:pt x="564" y="1164"/>
                  </a:lnTo>
                  <a:lnTo>
                    <a:pt x="612" y="1208"/>
                  </a:lnTo>
                  <a:lnTo>
                    <a:pt x="650" y="1200"/>
                  </a:lnTo>
                  <a:lnTo>
                    <a:pt x="680" y="1224"/>
                  </a:lnTo>
                  <a:lnTo>
                    <a:pt x="698" y="1272"/>
                  </a:lnTo>
                  <a:lnTo>
                    <a:pt x="794" y="1350"/>
                  </a:lnTo>
                  <a:lnTo>
                    <a:pt x="842" y="1308"/>
                  </a:lnTo>
                  <a:lnTo>
                    <a:pt x="848" y="1350"/>
                  </a:lnTo>
                  <a:lnTo>
                    <a:pt x="854" y="1422"/>
                  </a:lnTo>
                  <a:lnTo>
                    <a:pt x="786" y="1490"/>
                  </a:lnTo>
                  <a:lnTo>
                    <a:pt x="788" y="1542"/>
                  </a:lnTo>
                  <a:lnTo>
                    <a:pt x="770" y="1608"/>
                  </a:lnTo>
                  <a:lnTo>
                    <a:pt x="802" y="1634"/>
                  </a:lnTo>
                  <a:lnTo>
                    <a:pt x="848" y="1668"/>
                  </a:lnTo>
                  <a:lnTo>
                    <a:pt x="916" y="1782"/>
                  </a:lnTo>
                  <a:lnTo>
                    <a:pt x="956" y="1800"/>
                  </a:lnTo>
                  <a:lnTo>
                    <a:pt x="1010" y="1848"/>
                  </a:lnTo>
                  <a:lnTo>
                    <a:pt x="1034" y="2022"/>
                  </a:lnTo>
                  <a:lnTo>
                    <a:pt x="1058" y="2178"/>
                  </a:lnTo>
                  <a:lnTo>
                    <a:pt x="1046" y="2244"/>
                  </a:lnTo>
                  <a:lnTo>
                    <a:pt x="1094" y="2310"/>
                  </a:lnTo>
                  <a:lnTo>
                    <a:pt x="1118" y="2364"/>
                  </a:lnTo>
                  <a:lnTo>
                    <a:pt x="1138" y="2458"/>
                  </a:lnTo>
                  <a:lnTo>
                    <a:pt x="1194" y="2540"/>
                  </a:lnTo>
                  <a:lnTo>
                    <a:pt x="1286" y="2586"/>
                  </a:lnTo>
                  <a:lnTo>
                    <a:pt x="1382" y="2574"/>
                  </a:lnTo>
                  <a:lnTo>
                    <a:pt x="1280" y="2520"/>
                  </a:lnTo>
                  <a:lnTo>
                    <a:pt x="1266" y="2472"/>
                  </a:lnTo>
                  <a:lnTo>
                    <a:pt x="1288" y="2428"/>
                  </a:lnTo>
                  <a:lnTo>
                    <a:pt x="1244" y="2394"/>
                  </a:lnTo>
                  <a:lnTo>
                    <a:pt x="1284" y="2334"/>
                  </a:lnTo>
                  <a:lnTo>
                    <a:pt x="1244" y="2300"/>
                  </a:lnTo>
                  <a:lnTo>
                    <a:pt x="1288" y="2306"/>
                  </a:lnTo>
                  <a:lnTo>
                    <a:pt x="1286" y="2244"/>
                  </a:lnTo>
                  <a:lnTo>
                    <a:pt x="1330" y="2268"/>
                  </a:lnTo>
                  <a:lnTo>
                    <a:pt x="1368" y="2228"/>
                  </a:lnTo>
                  <a:lnTo>
                    <a:pt x="1334" y="2160"/>
                  </a:lnTo>
                  <a:lnTo>
                    <a:pt x="1382" y="2184"/>
                  </a:lnTo>
                  <a:lnTo>
                    <a:pt x="1448" y="2076"/>
                  </a:lnTo>
                  <a:lnTo>
                    <a:pt x="1468" y="2052"/>
                  </a:lnTo>
                  <a:lnTo>
                    <a:pt x="1476" y="1982"/>
                  </a:lnTo>
                  <a:lnTo>
                    <a:pt x="1568" y="1950"/>
                  </a:lnTo>
                  <a:lnTo>
                    <a:pt x="1612" y="1880"/>
                  </a:lnTo>
                  <a:lnTo>
                    <a:pt x="1628" y="1830"/>
                  </a:lnTo>
                  <a:lnTo>
                    <a:pt x="1622" y="1746"/>
                  </a:lnTo>
                  <a:lnTo>
                    <a:pt x="1692" y="1644"/>
                  </a:lnTo>
                  <a:lnTo>
                    <a:pt x="1652" y="1578"/>
                  </a:lnTo>
                  <a:lnTo>
                    <a:pt x="1552" y="1538"/>
                  </a:lnTo>
                  <a:lnTo>
                    <a:pt x="1448" y="1500"/>
                  </a:lnTo>
                  <a:lnTo>
                    <a:pt x="1376" y="1494"/>
                  </a:lnTo>
                  <a:lnTo>
                    <a:pt x="1376" y="1410"/>
                  </a:lnTo>
                  <a:lnTo>
                    <a:pt x="1262" y="1356"/>
                  </a:lnTo>
                  <a:lnTo>
                    <a:pt x="1166" y="1272"/>
                  </a:lnTo>
                  <a:lnTo>
                    <a:pt x="1104" y="1280"/>
                  </a:lnTo>
                  <a:lnTo>
                    <a:pt x="1048" y="1276"/>
                  </a:lnTo>
                  <a:lnTo>
                    <a:pt x="1020" y="1244"/>
                  </a:lnTo>
                  <a:lnTo>
                    <a:pt x="974" y="1260"/>
                  </a:lnTo>
                  <a:lnTo>
                    <a:pt x="984" y="1238"/>
                  </a:lnTo>
                  <a:lnTo>
                    <a:pt x="934" y="1268"/>
                  </a:lnTo>
                  <a:lnTo>
                    <a:pt x="904" y="1268"/>
                  </a:lnTo>
                  <a:lnTo>
                    <a:pt x="872" y="1314"/>
                  </a:lnTo>
                  <a:lnTo>
                    <a:pt x="836" y="1272"/>
                  </a:lnTo>
                  <a:lnTo>
                    <a:pt x="794" y="1308"/>
                  </a:lnTo>
                  <a:lnTo>
                    <a:pt x="748" y="1278"/>
                  </a:lnTo>
                  <a:lnTo>
                    <a:pt x="758" y="1242"/>
                  </a:lnTo>
                  <a:lnTo>
                    <a:pt x="758" y="1174"/>
                  </a:lnTo>
                  <a:lnTo>
                    <a:pt x="698" y="1176"/>
                  </a:lnTo>
                  <a:lnTo>
                    <a:pt x="668" y="1140"/>
                  </a:lnTo>
                  <a:lnTo>
                    <a:pt x="736" y="1062"/>
                  </a:lnTo>
                  <a:lnTo>
                    <a:pt x="712" y="1050"/>
                  </a:lnTo>
                  <a:lnTo>
                    <a:pt x="658" y="1062"/>
                  </a:lnTo>
                  <a:lnTo>
                    <a:pt x="632" y="1104"/>
                  </a:lnTo>
                  <a:lnTo>
                    <a:pt x="596" y="1110"/>
                  </a:lnTo>
                  <a:lnTo>
                    <a:pt x="538" y="1066"/>
                  </a:lnTo>
                  <a:lnTo>
                    <a:pt x="568" y="950"/>
                  </a:lnTo>
                  <a:lnTo>
                    <a:pt x="632" y="894"/>
                  </a:lnTo>
                  <a:lnTo>
                    <a:pt x="686" y="894"/>
                  </a:lnTo>
                  <a:lnTo>
                    <a:pt x="740" y="912"/>
                  </a:lnTo>
                  <a:lnTo>
                    <a:pt x="736" y="900"/>
                  </a:lnTo>
                  <a:lnTo>
                    <a:pt x="766" y="868"/>
                  </a:lnTo>
                  <a:lnTo>
                    <a:pt x="842" y="906"/>
                  </a:lnTo>
                  <a:lnTo>
                    <a:pt x="848" y="966"/>
                  </a:lnTo>
                  <a:lnTo>
                    <a:pt x="884" y="984"/>
                  </a:lnTo>
                  <a:lnTo>
                    <a:pt x="896" y="900"/>
                  </a:lnTo>
                  <a:lnTo>
                    <a:pt x="878" y="858"/>
                  </a:lnTo>
                  <a:lnTo>
                    <a:pt x="998" y="806"/>
                  </a:lnTo>
                  <a:lnTo>
                    <a:pt x="1058" y="750"/>
                  </a:lnTo>
                  <a:lnTo>
                    <a:pt x="1100" y="696"/>
                  </a:lnTo>
                  <a:lnTo>
                    <a:pt x="1130" y="672"/>
                  </a:lnTo>
                  <a:lnTo>
                    <a:pt x="1184" y="678"/>
                  </a:lnTo>
                  <a:lnTo>
                    <a:pt x="1190" y="636"/>
                  </a:lnTo>
                  <a:lnTo>
                    <a:pt x="1280" y="588"/>
                  </a:lnTo>
                  <a:lnTo>
                    <a:pt x="1278" y="636"/>
                  </a:lnTo>
                  <a:lnTo>
                    <a:pt x="1360" y="602"/>
                  </a:lnTo>
                  <a:lnTo>
                    <a:pt x="1322" y="570"/>
                  </a:lnTo>
                  <a:lnTo>
                    <a:pt x="1340" y="538"/>
                  </a:lnTo>
                  <a:lnTo>
                    <a:pt x="1320" y="522"/>
                  </a:lnTo>
                  <a:lnTo>
                    <a:pt x="1286" y="546"/>
                  </a:lnTo>
                  <a:lnTo>
                    <a:pt x="1288" y="512"/>
                  </a:lnTo>
                  <a:lnTo>
                    <a:pt x="1400" y="504"/>
                  </a:lnTo>
                  <a:lnTo>
                    <a:pt x="1490" y="480"/>
                  </a:lnTo>
                  <a:lnTo>
                    <a:pt x="1526" y="456"/>
                  </a:lnTo>
                  <a:lnTo>
                    <a:pt x="1484" y="394"/>
                  </a:lnTo>
                  <a:cubicBezTo>
                    <a:pt x="1474" y="370"/>
                    <a:pt x="1479" y="319"/>
                    <a:pt x="1466" y="310"/>
                  </a:cubicBezTo>
                  <a:cubicBezTo>
                    <a:pt x="1456" y="300"/>
                    <a:pt x="1423" y="343"/>
                    <a:pt x="1406" y="342"/>
                  </a:cubicBezTo>
                  <a:lnTo>
                    <a:pt x="1376" y="312"/>
                  </a:lnTo>
                  <a:lnTo>
                    <a:pt x="1376" y="270"/>
                  </a:lnTo>
                  <a:lnTo>
                    <a:pt x="1328" y="264"/>
                  </a:lnTo>
                  <a:lnTo>
                    <a:pt x="1312" y="252"/>
                  </a:lnTo>
                  <a:lnTo>
                    <a:pt x="1256" y="314"/>
                  </a:lnTo>
                  <a:lnTo>
                    <a:pt x="1222" y="364"/>
                  </a:lnTo>
                  <a:lnTo>
                    <a:pt x="1172" y="402"/>
                  </a:lnTo>
                  <a:lnTo>
                    <a:pt x="1136" y="474"/>
                  </a:lnTo>
                  <a:lnTo>
                    <a:pt x="1110" y="444"/>
                  </a:lnTo>
                  <a:lnTo>
                    <a:pt x="1128" y="394"/>
                  </a:lnTo>
                  <a:lnTo>
                    <a:pt x="1038" y="334"/>
                  </a:lnTo>
                  <a:lnTo>
                    <a:pt x="1022" y="304"/>
                  </a:lnTo>
                  <a:lnTo>
                    <a:pt x="1122" y="226"/>
                  </a:lnTo>
                  <a:lnTo>
                    <a:pt x="1184" y="222"/>
                  </a:lnTo>
                  <a:lnTo>
                    <a:pt x="1212" y="240"/>
                  </a:lnTo>
                  <a:lnTo>
                    <a:pt x="1248" y="220"/>
                  </a:lnTo>
                  <a:lnTo>
                    <a:pt x="1300" y="220"/>
                  </a:lnTo>
                  <a:lnTo>
                    <a:pt x="1266" y="198"/>
                  </a:lnTo>
                  <a:lnTo>
                    <a:pt x="1208" y="196"/>
                  </a:lnTo>
                  <a:lnTo>
                    <a:pt x="1250" y="174"/>
                  </a:lnTo>
                  <a:lnTo>
                    <a:pt x="1328" y="172"/>
                  </a:lnTo>
                  <a:lnTo>
                    <a:pt x="1364" y="132"/>
                  </a:lnTo>
                  <a:cubicBezTo>
                    <a:pt x="1346" y="124"/>
                    <a:pt x="1343" y="119"/>
                    <a:pt x="1324" y="122"/>
                  </a:cubicBezTo>
                  <a:cubicBezTo>
                    <a:pt x="1310" y="124"/>
                    <a:pt x="1294" y="132"/>
                    <a:pt x="1286" y="144"/>
                  </a:cubicBezTo>
                  <a:cubicBezTo>
                    <a:pt x="1282" y="149"/>
                    <a:pt x="1274" y="148"/>
                    <a:pt x="1268" y="150"/>
                  </a:cubicBezTo>
                  <a:cubicBezTo>
                    <a:pt x="1266" y="144"/>
                    <a:pt x="1259" y="138"/>
                    <a:pt x="1262" y="132"/>
                  </a:cubicBezTo>
                  <a:cubicBezTo>
                    <a:pt x="1269" y="118"/>
                    <a:pt x="1303" y="134"/>
                    <a:pt x="1262" y="120"/>
                  </a:cubicBezTo>
                  <a:cubicBezTo>
                    <a:pt x="1221" y="134"/>
                    <a:pt x="1252" y="105"/>
                    <a:pt x="1262" y="90"/>
                  </a:cubicBezTo>
                  <a:cubicBezTo>
                    <a:pt x="1260" y="84"/>
                    <a:pt x="1262" y="75"/>
                    <a:pt x="1256" y="72"/>
                  </a:cubicBezTo>
                  <a:cubicBezTo>
                    <a:pt x="1238" y="63"/>
                    <a:pt x="1202" y="102"/>
                    <a:pt x="1202" y="102"/>
                  </a:cubicBezTo>
                  <a:cubicBezTo>
                    <a:pt x="1198" y="108"/>
                    <a:pt x="1186" y="140"/>
                    <a:pt x="1180" y="144"/>
                  </a:cubicBezTo>
                  <a:cubicBezTo>
                    <a:pt x="1169" y="151"/>
                    <a:pt x="1148" y="122"/>
                    <a:pt x="1148" y="122"/>
                  </a:cubicBezTo>
                  <a:cubicBezTo>
                    <a:pt x="1138" y="123"/>
                    <a:pt x="1121" y="137"/>
                    <a:pt x="1106" y="136"/>
                  </a:cubicBezTo>
                  <a:cubicBezTo>
                    <a:pt x="1091" y="135"/>
                    <a:pt x="1074" y="117"/>
                    <a:pt x="1056" y="116"/>
                  </a:cubicBezTo>
                  <a:cubicBezTo>
                    <a:pt x="1038" y="115"/>
                    <a:pt x="1016" y="131"/>
                    <a:pt x="998" y="132"/>
                  </a:cubicBezTo>
                  <a:cubicBezTo>
                    <a:pt x="997" y="132"/>
                    <a:pt x="956" y="125"/>
                    <a:pt x="950" y="120"/>
                  </a:cubicBezTo>
                  <a:cubicBezTo>
                    <a:pt x="918" y="94"/>
                    <a:pt x="960" y="108"/>
                    <a:pt x="920" y="90"/>
                  </a:cubicBezTo>
                  <a:cubicBezTo>
                    <a:pt x="852" y="60"/>
                    <a:pt x="806" y="58"/>
                    <a:pt x="730" y="54"/>
                  </a:cubicBezTo>
                  <a:cubicBezTo>
                    <a:pt x="656" y="39"/>
                    <a:pt x="625" y="15"/>
                    <a:pt x="550" y="0"/>
                  </a:cubicBezTo>
                  <a:cubicBezTo>
                    <a:pt x="510" y="2"/>
                    <a:pt x="486" y="5"/>
                    <a:pt x="446" y="8"/>
                  </a:cubicBezTo>
                  <a:cubicBezTo>
                    <a:pt x="424" y="9"/>
                    <a:pt x="423" y="14"/>
                    <a:pt x="406" y="18"/>
                  </a:cubicBezTo>
                  <a:cubicBezTo>
                    <a:pt x="389" y="22"/>
                    <a:pt x="353" y="24"/>
                    <a:pt x="344" y="32"/>
                  </a:cubicBezTo>
                  <a:cubicBezTo>
                    <a:pt x="346" y="38"/>
                    <a:pt x="354" y="60"/>
                    <a:pt x="350" y="64"/>
                  </a:cubicBezTo>
                  <a:cubicBezTo>
                    <a:pt x="274" y="50"/>
                    <a:pt x="250" y="81"/>
                    <a:pt x="236" y="82"/>
                  </a:cubicBezTo>
                  <a:cubicBezTo>
                    <a:pt x="278" y="110"/>
                    <a:pt x="270" y="72"/>
                    <a:pt x="290" y="102"/>
                  </a:cubicBezTo>
                  <a:cubicBezTo>
                    <a:pt x="234" y="121"/>
                    <a:pt x="178" y="104"/>
                    <a:pt x="128" y="138"/>
                  </a:cubicBezTo>
                  <a:cubicBezTo>
                    <a:pt x="126" y="144"/>
                    <a:pt x="122" y="150"/>
                    <a:pt x="122" y="156"/>
                  </a:cubicBezTo>
                  <a:cubicBezTo>
                    <a:pt x="122" y="162"/>
                    <a:pt x="132" y="170"/>
                    <a:pt x="128" y="174"/>
                  </a:cubicBezTo>
                  <a:cubicBezTo>
                    <a:pt x="126" y="182"/>
                    <a:pt x="109" y="197"/>
                    <a:pt x="112" y="202"/>
                  </a:cubicBezTo>
                  <a:cubicBezTo>
                    <a:pt x="124" y="206"/>
                    <a:pt x="137" y="195"/>
                    <a:pt x="146" y="204"/>
                  </a:cubicBezTo>
                  <a:cubicBezTo>
                    <a:pt x="151" y="209"/>
                    <a:pt x="135" y="213"/>
                    <a:pt x="128" y="216"/>
                  </a:cubicBezTo>
                  <a:cubicBezTo>
                    <a:pt x="116" y="221"/>
                    <a:pt x="104" y="226"/>
                    <a:pt x="92" y="228"/>
                  </a:cubicBezTo>
                  <a:cubicBezTo>
                    <a:pt x="48" y="237"/>
                    <a:pt x="72" y="233"/>
                    <a:pt x="20" y="240"/>
                  </a:cubicBezTo>
                  <a:cubicBezTo>
                    <a:pt x="0" y="247"/>
                    <a:pt x="2" y="240"/>
                    <a:pt x="2" y="25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3" name="Freeform 17"/>
            <p:cNvSpPr/>
            <p:nvPr/>
          </p:nvSpPr>
          <p:spPr bwMode="invGray">
            <a:xfrm>
              <a:off x="703" y="2230"/>
              <a:ext cx="34" cy="28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22"/>
                </a:cxn>
                <a:cxn ang="0">
                  <a:pos x="22" y="38"/>
                </a:cxn>
                <a:cxn ang="0">
                  <a:pos x="46" y="26"/>
                </a:cxn>
                <a:cxn ang="0">
                  <a:pos x="30" y="0"/>
                </a:cxn>
                <a:cxn ang="0">
                  <a:pos x="16" y="4"/>
                </a:cxn>
              </a:cxnLst>
              <a:rect l="0" t="0" r="r" b="b"/>
              <a:pathLst>
                <a:path w="46" h="38">
                  <a:moveTo>
                    <a:pt x="16" y="4"/>
                  </a:moveTo>
                  <a:lnTo>
                    <a:pt x="0" y="22"/>
                  </a:lnTo>
                  <a:lnTo>
                    <a:pt x="22" y="38"/>
                  </a:lnTo>
                  <a:lnTo>
                    <a:pt x="46" y="26"/>
                  </a:lnTo>
                  <a:lnTo>
                    <a:pt x="30" y="0"/>
                  </a:lnTo>
                  <a:lnTo>
                    <a:pt x="16" y="4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4" name="Freeform 18"/>
            <p:cNvSpPr/>
            <p:nvPr/>
          </p:nvSpPr>
          <p:spPr bwMode="invGray">
            <a:xfrm>
              <a:off x="1010" y="2353"/>
              <a:ext cx="39" cy="32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26" y="44"/>
                </a:cxn>
                <a:cxn ang="0">
                  <a:pos x="42" y="42"/>
                </a:cxn>
                <a:cxn ang="0">
                  <a:pos x="38" y="16"/>
                </a:cxn>
                <a:cxn ang="0">
                  <a:pos x="26" y="2"/>
                </a:cxn>
                <a:cxn ang="0">
                  <a:pos x="12" y="0"/>
                </a:cxn>
              </a:cxnLst>
              <a:rect l="0" t="0" r="r" b="b"/>
              <a:pathLst>
                <a:path w="52" h="44">
                  <a:moveTo>
                    <a:pt x="12" y="0"/>
                  </a:moveTo>
                  <a:cubicBezTo>
                    <a:pt x="16" y="14"/>
                    <a:pt x="18" y="32"/>
                    <a:pt x="26" y="44"/>
                  </a:cubicBezTo>
                  <a:cubicBezTo>
                    <a:pt x="31" y="43"/>
                    <a:pt x="37" y="44"/>
                    <a:pt x="42" y="42"/>
                  </a:cubicBezTo>
                  <a:cubicBezTo>
                    <a:pt x="52" y="38"/>
                    <a:pt x="48" y="19"/>
                    <a:pt x="38" y="16"/>
                  </a:cubicBezTo>
                  <a:cubicBezTo>
                    <a:pt x="33" y="9"/>
                    <a:pt x="34" y="5"/>
                    <a:pt x="26" y="2"/>
                  </a:cubicBezTo>
                  <a:cubicBezTo>
                    <a:pt x="4" y="4"/>
                    <a:pt x="0" y="8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5" name="Freeform 19"/>
            <p:cNvSpPr/>
            <p:nvPr/>
          </p:nvSpPr>
          <p:spPr bwMode="invGray">
            <a:xfrm>
              <a:off x="1792" y="2409"/>
              <a:ext cx="98" cy="74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79" y="8"/>
                </a:cxn>
                <a:cxn ang="0">
                  <a:pos x="53" y="24"/>
                </a:cxn>
                <a:cxn ang="0">
                  <a:pos x="39" y="40"/>
                </a:cxn>
                <a:cxn ang="0">
                  <a:pos x="21" y="52"/>
                </a:cxn>
                <a:cxn ang="0">
                  <a:pos x="63" y="82"/>
                </a:cxn>
                <a:cxn ang="0">
                  <a:pos x="79" y="94"/>
                </a:cxn>
                <a:cxn ang="0">
                  <a:pos x="85" y="92"/>
                </a:cxn>
                <a:cxn ang="0">
                  <a:pos x="89" y="86"/>
                </a:cxn>
                <a:cxn ang="0">
                  <a:pos x="97" y="98"/>
                </a:cxn>
                <a:cxn ang="0">
                  <a:pos x="123" y="86"/>
                </a:cxn>
                <a:cxn ang="0">
                  <a:pos x="129" y="74"/>
                </a:cxn>
                <a:cxn ang="0">
                  <a:pos x="101" y="40"/>
                </a:cxn>
                <a:cxn ang="0">
                  <a:pos x="115" y="24"/>
                </a:cxn>
                <a:cxn ang="0">
                  <a:pos x="111" y="4"/>
                </a:cxn>
                <a:cxn ang="0">
                  <a:pos x="97" y="0"/>
                </a:cxn>
              </a:cxnLst>
              <a:rect l="0" t="0" r="r" b="b"/>
              <a:pathLst>
                <a:path w="131" h="98">
                  <a:moveTo>
                    <a:pt x="97" y="0"/>
                  </a:moveTo>
                  <a:cubicBezTo>
                    <a:pt x="83" y="5"/>
                    <a:pt x="89" y="2"/>
                    <a:pt x="79" y="8"/>
                  </a:cubicBezTo>
                  <a:cubicBezTo>
                    <a:pt x="76" y="18"/>
                    <a:pt x="62" y="18"/>
                    <a:pt x="53" y="24"/>
                  </a:cubicBezTo>
                  <a:cubicBezTo>
                    <a:pt x="49" y="29"/>
                    <a:pt x="44" y="36"/>
                    <a:pt x="39" y="40"/>
                  </a:cubicBezTo>
                  <a:cubicBezTo>
                    <a:pt x="34" y="45"/>
                    <a:pt x="21" y="52"/>
                    <a:pt x="21" y="52"/>
                  </a:cubicBezTo>
                  <a:cubicBezTo>
                    <a:pt x="0" y="84"/>
                    <a:pt x="41" y="75"/>
                    <a:pt x="63" y="82"/>
                  </a:cubicBezTo>
                  <a:cubicBezTo>
                    <a:pt x="68" y="89"/>
                    <a:pt x="71" y="91"/>
                    <a:pt x="79" y="94"/>
                  </a:cubicBezTo>
                  <a:cubicBezTo>
                    <a:pt x="81" y="93"/>
                    <a:pt x="83" y="93"/>
                    <a:pt x="85" y="92"/>
                  </a:cubicBezTo>
                  <a:cubicBezTo>
                    <a:pt x="87" y="90"/>
                    <a:pt x="87" y="85"/>
                    <a:pt x="89" y="86"/>
                  </a:cubicBezTo>
                  <a:cubicBezTo>
                    <a:pt x="93" y="88"/>
                    <a:pt x="97" y="98"/>
                    <a:pt x="97" y="98"/>
                  </a:cubicBezTo>
                  <a:cubicBezTo>
                    <a:pt x="112" y="95"/>
                    <a:pt x="111" y="90"/>
                    <a:pt x="123" y="86"/>
                  </a:cubicBezTo>
                  <a:cubicBezTo>
                    <a:pt x="124" y="82"/>
                    <a:pt x="128" y="78"/>
                    <a:pt x="129" y="74"/>
                  </a:cubicBezTo>
                  <a:cubicBezTo>
                    <a:pt x="131" y="61"/>
                    <a:pt x="108" y="47"/>
                    <a:pt x="101" y="40"/>
                  </a:cubicBezTo>
                  <a:cubicBezTo>
                    <a:pt x="103" y="33"/>
                    <a:pt x="115" y="24"/>
                    <a:pt x="115" y="24"/>
                  </a:cubicBezTo>
                  <a:cubicBezTo>
                    <a:pt x="121" y="15"/>
                    <a:pt x="124" y="8"/>
                    <a:pt x="111" y="4"/>
                  </a:cubicBezTo>
                  <a:cubicBezTo>
                    <a:pt x="101" y="7"/>
                    <a:pt x="97" y="13"/>
                    <a:pt x="9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6" name="Freeform 20"/>
            <p:cNvSpPr/>
            <p:nvPr/>
          </p:nvSpPr>
          <p:spPr bwMode="invGray">
            <a:xfrm>
              <a:off x="1318" y="2793"/>
              <a:ext cx="158" cy="84"/>
            </a:xfrm>
            <a:custGeom>
              <a:avLst/>
              <a:gdLst/>
              <a:ahLst/>
              <a:cxnLst>
                <a:cxn ang="0">
                  <a:pos x="47" y="12"/>
                </a:cxn>
                <a:cxn ang="0">
                  <a:pos x="17" y="12"/>
                </a:cxn>
                <a:cxn ang="0">
                  <a:pos x="5" y="16"/>
                </a:cxn>
                <a:cxn ang="0">
                  <a:pos x="25" y="52"/>
                </a:cxn>
                <a:cxn ang="0">
                  <a:pos x="51" y="44"/>
                </a:cxn>
                <a:cxn ang="0">
                  <a:pos x="93" y="54"/>
                </a:cxn>
                <a:cxn ang="0">
                  <a:pos x="111" y="60"/>
                </a:cxn>
                <a:cxn ang="0">
                  <a:pos x="133" y="88"/>
                </a:cxn>
                <a:cxn ang="0">
                  <a:pos x="141" y="112"/>
                </a:cxn>
                <a:cxn ang="0">
                  <a:pos x="157" y="100"/>
                </a:cxn>
                <a:cxn ang="0">
                  <a:pos x="169" y="96"/>
                </a:cxn>
                <a:cxn ang="0">
                  <a:pos x="187" y="102"/>
                </a:cxn>
                <a:cxn ang="0">
                  <a:pos x="195" y="80"/>
                </a:cxn>
                <a:cxn ang="0">
                  <a:pos x="153" y="54"/>
                </a:cxn>
                <a:cxn ang="0">
                  <a:pos x="105" y="20"/>
                </a:cxn>
                <a:cxn ang="0">
                  <a:pos x="53" y="26"/>
                </a:cxn>
                <a:cxn ang="0">
                  <a:pos x="47" y="12"/>
                </a:cxn>
              </a:cxnLst>
              <a:rect l="0" t="0" r="r" b="b"/>
              <a:pathLst>
                <a:path w="212" h="112">
                  <a:moveTo>
                    <a:pt x="47" y="12"/>
                  </a:moveTo>
                  <a:cubicBezTo>
                    <a:pt x="39" y="0"/>
                    <a:pt x="28" y="7"/>
                    <a:pt x="17" y="12"/>
                  </a:cubicBezTo>
                  <a:cubicBezTo>
                    <a:pt x="13" y="14"/>
                    <a:pt x="5" y="16"/>
                    <a:pt x="5" y="16"/>
                  </a:cubicBezTo>
                  <a:cubicBezTo>
                    <a:pt x="0" y="31"/>
                    <a:pt x="10" y="48"/>
                    <a:pt x="25" y="52"/>
                  </a:cubicBezTo>
                  <a:cubicBezTo>
                    <a:pt x="37" y="50"/>
                    <a:pt x="41" y="47"/>
                    <a:pt x="51" y="44"/>
                  </a:cubicBezTo>
                  <a:cubicBezTo>
                    <a:pt x="65" y="53"/>
                    <a:pt x="76" y="53"/>
                    <a:pt x="93" y="54"/>
                  </a:cubicBezTo>
                  <a:cubicBezTo>
                    <a:pt x="99" y="56"/>
                    <a:pt x="111" y="60"/>
                    <a:pt x="111" y="60"/>
                  </a:cubicBezTo>
                  <a:cubicBezTo>
                    <a:pt x="120" y="69"/>
                    <a:pt x="129" y="75"/>
                    <a:pt x="133" y="88"/>
                  </a:cubicBezTo>
                  <a:cubicBezTo>
                    <a:pt x="125" y="100"/>
                    <a:pt x="126" y="107"/>
                    <a:pt x="141" y="112"/>
                  </a:cubicBezTo>
                  <a:cubicBezTo>
                    <a:pt x="145" y="106"/>
                    <a:pt x="150" y="103"/>
                    <a:pt x="157" y="100"/>
                  </a:cubicBezTo>
                  <a:cubicBezTo>
                    <a:pt x="161" y="98"/>
                    <a:pt x="169" y="96"/>
                    <a:pt x="169" y="96"/>
                  </a:cubicBezTo>
                  <a:cubicBezTo>
                    <a:pt x="175" y="98"/>
                    <a:pt x="187" y="102"/>
                    <a:pt x="187" y="102"/>
                  </a:cubicBezTo>
                  <a:cubicBezTo>
                    <a:pt x="203" y="100"/>
                    <a:pt x="212" y="94"/>
                    <a:pt x="195" y="80"/>
                  </a:cubicBezTo>
                  <a:cubicBezTo>
                    <a:pt x="183" y="70"/>
                    <a:pt x="165" y="66"/>
                    <a:pt x="153" y="54"/>
                  </a:cubicBezTo>
                  <a:cubicBezTo>
                    <a:pt x="141" y="42"/>
                    <a:pt x="122" y="26"/>
                    <a:pt x="105" y="20"/>
                  </a:cubicBezTo>
                  <a:cubicBezTo>
                    <a:pt x="85" y="21"/>
                    <a:pt x="71" y="20"/>
                    <a:pt x="53" y="26"/>
                  </a:cubicBezTo>
                  <a:cubicBezTo>
                    <a:pt x="47" y="24"/>
                    <a:pt x="33" y="12"/>
                    <a:pt x="47" y="1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7" name="Freeform 21"/>
            <p:cNvSpPr/>
            <p:nvPr/>
          </p:nvSpPr>
          <p:spPr bwMode="invGray">
            <a:xfrm>
              <a:off x="1448" y="2857"/>
              <a:ext cx="99" cy="41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43" y="6"/>
                </a:cxn>
                <a:cxn ang="0">
                  <a:pos x="31" y="30"/>
                </a:cxn>
                <a:cxn ang="0">
                  <a:pos x="15" y="34"/>
                </a:cxn>
                <a:cxn ang="0">
                  <a:pos x="3" y="42"/>
                </a:cxn>
                <a:cxn ang="0">
                  <a:pos x="13" y="54"/>
                </a:cxn>
                <a:cxn ang="0">
                  <a:pos x="133" y="34"/>
                </a:cxn>
                <a:cxn ang="0">
                  <a:pos x="123" y="16"/>
                </a:cxn>
                <a:cxn ang="0">
                  <a:pos x="105" y="8"/>
                </a:cxn>
                <a:cxn ang="0">
                  <a:pos x="101" y="24"/>
                </a:cxn>
                <a:cxn ang="0">
                  <a:pos x="89" y="18"/>
                </a:cxn>
                <a:cxn ang="0">
                  <a:pos x="67" y="14"/>
                </a:cxn>
                <a:cxn ang="0">
                  <a:pos x="57" y="0"/>
                </a:cxn>
              </a:cxnLst>
              <a:rect l="0" t="0" r="r" b="b"/>
              <a:pathLst>
                <a:path w="133" h="54">
                  <a:moveTo>
                    <a:pt x="57" y="0"/>
                  </a:moveTo>
                  <a:cubicBezTo>
                    <a:pt x="53" y="3"/>
                    <a:pt x="46" y="2"/>
                    <a:pt x="43" y="6"/>
                  </a:cubicBezTo>
                  <a:cubicBezTo>
                    <a:pt x="36" y="14"/>
                    <a:pt x="43" y="26"/>
                    <a:pt x="31" y="30"/>
                  </a:cubicBezTo>
                  <a:cubicBezTo>
                    <a:pt x="26" y="32"/>
                    <a:pt x="20" y="31"/>
                    <a:pt x="15" y="34"/>
                  </a:cubicBezTo>
                  <a:cubicBezTo>
                    <a:pt x="11" y="36"/>
                    <a:pt x="3" y="42"/>
                    <a:pt x="3" y="42"/>
                  </a:cubicBezTo>
                  <a:cubicBezTo>
                    <a:pt x="0" y="51"/>
                    <a:pt x="5" y="51"/>
                    <a:pt x="13" y="54"/>
                  </a:cubicBezTo>
                  <a:cubicBezTo>
                    <a:pt x="51" y="51"/>
                    <a:pt x="97" y="46"/>
                    <a:pt x="133" y="34"/>
                  </a:cubicBezTo>
                  <a:cubicBezTo>
                    <a:pt x="129" y="28"/>
                    <a:pt x="128" y="21"/>
                    <a:pt x="123" y="16"/>
                  </a:cubicBezTo>
                  <a:cubicBezTo>
                    <a:pt x="118" y="11"/>
                    <a:pt x="105" y="8"/>
                    <a:pt x="105" y="8"/>
                  </a:cubicBezTo>
                  <a:cubicBezTo>
                    <a:pt x="84" y="13"/>
                    <a:pt x="106" y="19"/>
                    <a:pt x="101" y="24"/>
                  </a:cubicBezTo>
                  <a:cubicBezTo>
                    <a:pt x="99" y="26"/>
                    <a:pt x="89" y="18"/>
                    <a:pt x="89" y="18"/>
                  </a:cubicBezTo>
                  <a:cubicBezTo>
                    <a:pt x="83" y="15"/>
                    <a:pt x="73" y="15"/>
                    <a:pt x="67" y="14"/>
                  </a:cubicBezTo>
                  <a:cubicBezTo>
                    <a:pt x="58" y="8"/>
                    <a:pt x="62" y="12"/>
                    <a:pt x="5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8" name="Freeform 22"/>
            <p:cNvSpPr/>
            <p:nvPr/>
          </p:nvSpPr>
          <p:spPr bwMode="invGray">
            <a:xfrm>
              <a:off x="1553" y="288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19" name="Freeform 23"/>
            <p:cNvSpPr/>
            <p:nvPr/>
          </p:nvSpPr>
          <p:spPr bwMode="invGray">
            <a:xfrm>
              <a:off x="1609" y="2886"/>
              <a:ext cx="12" cy="25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14"/>
                </a:cxn>
                <a:cxn ang="0">
                  <a:pos x="16" y="34"/>
                </a:cxn>
                <a:cxn ang="0">
                  <a:pos x="12" y="18"/>
                </a:cxn>
                <a:cxn ang="0">
                  <a:pos x="16" y="6"/>
                </a:cxn>
                <a:cxn ang="0">
                  <a:pos x="14" y="0"/>
                </a:cxn>
              </a:cxnLst>
              <a:rect l="0" t="0" r="r" b="b"/>
              <a:pathLst>
                <a:path w="16" h="34">
                  <a:moveTo>
                    <a:pt x="14" y="0"/>
                  </a:moveTo>
                  <a:cubicBezTo>
                    <a:pt x="5" y="3"/>
                    <a:pt x="2" y="4"/>
                    <a:pt x="0" y="14"/>
                  </a:cubicBezTo>
                  <a:cubicBezTo>
                    <a:pt x="3" y="26"/>
                    <a:pt x="4" y="30"/>
                    <a:pt x="16" y="34"/>
                  </a:cubicBezTo>
                  <a:cubicBezTo>
                    <a:pt x="15" y="29"/>
                    <a:pt x="11" y="23"/>
                    <a:pt x="12" y="18"/>
                  </a:cubicBezTo>
                  <a:cubicBezTo>
                    <a:pt x="12" y="14"/>
                    <a:pt x="16" y="6"/>
                    <a:pt x="16" y="6"/>
                  </a:cubicBezTo>
                  <a:cubicBezTo>
                    <a:pt x="9" y="1"/>
                    <a:pt x="8" y="3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0" name="Freeform 24"/>
            <p:cNvSpPr/>
            <p:nvPr/>
          </p:nvSpPr>
          <p:spPr bwMode="invGray">
            <a:xfrm>
              <a:off x="1426" y="2040"/>
              <a:ext cx="180" cy="88"/>
            </a:xfrm>
            <a:custGeom>
              <a:avLst/>
              <a:gdLst/>
              <a:ahLst/>
              <a:cxnLst>
                <a:cxn ang="0">
                  <a:pos x="64" y="1"/>
                </a:cxn>
                <a:cxn ang="0">
                  <a:pos x="24" y="31"/>
                </a:cxn>
                <a:cxn ang="0">
                  <a:pos x="6" y="37"/>
                </a:cxn>
                <a:cxn ang="0">
                  <a:pos x="0" y="39"/>
                </a:cxn>
                <a:cxn ang="0">
                  <a:pos x="26" y="59"/>
                </a:cxn>
                <a:cxn ang="0">
                  <a:pos x="38" y="63"/>
                </a:cxn>
                <a:cxn ang="0">
                  <a:pos x="68" y="47"/>
                </a:cxn>
                <a:cxn ang="0">
                  <a:pos x="80" y="43"/>
                </a:cxn>
                <a:cxn ang="0">
                  <a:pos x="82" y="55"/>
                </a:cxn>
                <a:cxn ang="0">
                  <a:pos x="64" y="61"/>
                </a:cxn>
                <a:cxn ang="0">
                  <a:pos x="72" y="73"/>
                </a:cxn>
                <a:cxn ang="0">
                  <a:pos x="40" y="87"/>
                </a:cxn>
                <a:cxn ang="0">
                  <a:pos x="70" y="109"/>
                </a:cxn>
                <a:cxn ang="0">
                  <a:pos x="82" y="113"/>
                </a:cxn>
                <a:cxn ang="0">
                  <a:pos x="118" y="103"/>
                </a:cxn>
                <a:cxn ang="0">
                  <a:pos x="150" y="105"/>
                </a:cxn>
                <a:cxn ang="0">
                  <a:pos x="168" y="117"/>
                </a:cxn>
                <a:cxn ang="0">
                  <a:pos x="204" y="109"/>
                </a:cxn>
                <a:cxn ang="0">
                  <a:pos x="224" y="103"/>
                </a:cxn>
                <a:cxn ang="0">
                  <a:pos x="222" y="77"/>
                </a:cxn>
                <a:cxn ang="0">
                  <a:pos x="234" y="69"/>
                </a:cxn>
                <a:cxn ang="0">
                  <a:pos x="238" y="47"/>
                </a:cxn>
                <a:cxn ang="0">
                  <a:pos x="210" y="57"/>
                </a:cxn>
                <a:cxn ang="0">
                  <a:pos x="200" y="43"/>
                </a:cxn>
                <a:cxn ang="0">
                  <a:pos x="172" y="45"/>
                </a:cxn>
                <a:cxn ang="0">
                  <a:pos x="134" y="9"/>
                </a:cxn>
                <a:cxn ang="0">
                  <a:pos x="94" y="11"/>
                </a:cxn>
                <a:cxn ang="0">
                  <a:pos x="82" y="1"/>
                </a:cxn>
                <a:cxn ang="0">
                  <a:pos x="64" y="1"/>
                </a:cxn>
              </a:cxnLst>
              <a:rect l="0" t="0" r="r" b="b"/>
              <a:pathLst>
                <a:path w="240" h="117">
                  <a:moveTo>
                    <a:pt x="64" y="1"/>
                  </a:moveTo>
                  <a:cubicBezTo>
                    <a:pt x="57" y="21"/>
                    <a:pt x="44" y="24"/>
                    <a:pt x="24" y="31"/>
                  </a:cubicBezTo>
                  <a:cubicBezTo>
                    <a:pt x="18" y="33"/>
                    <a:pt x="12" y="35"/>
                    <a:pt x="6" y="37"/>
                  </a:cubicBezTo>
                  <a:cubicBezTo>
                    <a:pt x="4" y="38"/>
                    <a:pt x="0" y="39"/>
                    <a:pt x="0" y="39"/>
                  </a:cubicBezTo>
                  <a:cubicBezTo>
                    <a:pt x="3" y="55"/>
                    <a:pt x="12" y="54"/>
                    <a:pt x="26" y="59"/>
                  </a:cubicBezTo>
                  <a:cubicBezTo>
                    <a:pt x="30" y="60"/>
                    <a:pt x="38" y="63"/>
                    <a:pt x="38" y="63"/>
                  </a:cubicBezTo>
                  <a:cubicBezTo>
                    <a:pt x="50" y="59"/>
                    <a:pt x="57" y="54"/>
                    <a:pt x="68" y="47"/>
                  </a:cubicBezTo>
                  <a:cubicBezTo>
                    <a:pt x="72" y="45"/>
                    <a:pt x="80" y="43"/>
                    <a:pt x="80" y="43"/>
                  </a:cubicBezTo>
                  <a:cubicBezTo>
                    <a:pt x="82" y="46"/>
                    <a:pt x="88" y="51"/>
                    <a:pt x="82" y="55"/>
                  </a:cubicBezTo>
                  <a:cubicBezTo>
                    <a:pt x="77" y="59"/>
                    <a:pt x="64" y="61"/>
                    <a:pt x="64" y="61"/>
                  </a:cubicBezTo>
                  <a:cubicBezTo>
                    <a:pt x="58" y="70"/>
                    <a:pt x="63" y="70"/>
                    <a:pt x="72" y="73"/>
                  </a:cubicBezTo>
                  <a:cubicBezTo>
                    <a:pt x="77" y="88"/>
                    <a:pt x="50" y="86"/>
                    <a:pt x="40" y="87"/>
                  </a:cubicBezTo>
                  <a:cubicBezTo>
                    <a:pt x="47" y="94"/>
                    <a:pt x="60" y="106"/>
                    <a:pt x="70" y="109"/>
                  </a:cubicBezTo>
                  <a:cubicBezTo>
                    <a:pt x="74" y="110"/>
                    <a:pt x="82" y="113"/>
                    <a:pt x="82" y="113"/>
                  </a:cubicBezTo>
                  <a:cubicBezTo>
                    <a:pt x="99" y="111"/>
                    <a:pt x="104" y="108"/>
                    <a:pt x="118" y="103"/>
                  </a:cubicBezTo>
                  <a:cubicBezTo>
                    <a:pt x="129" y="104"/>
                    <a:pt x="140" y="103"/>
                    <a:pt x="150" y="105"/>
                  </a:cubicBezTo>
                  <a:cubicBezTo>
                    <a:pt x="157" y="107"/>
                    <a:pt x="168" y="117"/>
                    <a:pt x="168" y="117"/>
                  </a:cubicBezTo>
                  <a:cubicBezTo>
                    <a:pt x="193" y="115"/>
                    <a:pt x="188" y="116"/>
                    <a:pt x="204" y="109"/>
                  </a:cubicBezTo>
                  <a:cubicBezTo>
                    <a:pt x="210" y="106"/>
                    <a:pt x="224" y="103"/>
                    <a:pt x="224" y="103"/>
                  </a:cubicBezTo>
                  <a:cubicBezTo>
                    <a:pt x="223" y="98"/>
                    <a:pt x="217" y="82"/>
                    <a:pt x="222" y="77"/>
                  </a:cubicBezTo>
                  <a:cubicBezTo>
                    <a:pt x="225" y="73"/>
                    <a:pt x="234" y="69"/>
                    <a:pt x="234" y="69"/>
                  </a:cubicBezTo>
                  <a:cubicBezTo>
                    <a:pt x="237" y="59"/>
                    <a:pt x="240" y="59"/>
                    <a:pt x="238" y="47"/>
                  </a:cubicBezTo>
                  <a:cubicBezTo>
                    <a:pt x="228" y="49"/>
                    <a:pt x="219" y="51"/>
                    <a:pt x="210" y="57"/>
                  </a:cubicBezTo>
                  <a:cubicBezTo>
                    <a:pt x="201" y="71"/>
                    <a:pt x="201" y="50"/>
                    <a:pt x="200" y="43"/>
                  </a:cubicBezTo>
                  <a:cubicBezTo>
                    <a:pt x="189" y="45"/>
                    <a:pt x="182" y="48"/>
                    <a:pt x="172" y="45"/>
                  </a:cubicBezTo>
                  <a:cubicBezTo>
                    <a:pt x="161" y="34"/>
                    <a:pt x="148" y="14"/>
                    <a:pt x="134" y="9"/>
                  </a:cubicBezTo>
                  <a:cubicBezTo>
                    <a:pt x="119" y="11"/>
                    <a:pt x="108" y="13"/>
                    <a:pt x="94" y="11"/>
                  </a:cubicBezTo>
                  <a:cubicBezTo>
                    <a:pt x="92" y="9"/>
                    <a:pt x="85" y="2"/>
                    <a:pt x="82" y="1"/>
                  </a:cubicBezTo>
                  <a:cubicBezTo>
                    <a:pt x="74" y="0"/>
                    <a:pt x="72" y="9"/>
                    <a:pt x="64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1" name="Freeform 25"/>
            <p:cNvSpPr/>
            <p:nvPr/>
          </p:nvSpPr>
          <p:spPr bwMode="invGray">
            <a:xfrm>
              <a:off x="1506" y="1999"/>
              <a:ext cx="146" cy="60"/>
            </a:xfrm>
            <a:custGeom>
              <a:avLst/>
              <a:gdLst/>
              <a:ahLst/>
              <a:cxnLst>
                <a:cxn ang="0">
                  <a:pos x="97" y="10"/>
                </a:cxn>
                <a:cxn ang="0">
                  <a:pos x="13" y="24"/>
                </a:cxn>
                <a:cxn ang="0">
                  <a:pos x="9" y="34"/>
                </a:cxn>
                <a:cxn ang="0">
                  <a:pos x="57" y="52"/>
                </a:cxn>
                <a:cxn ang="0">
                  <a:pos x="135" y="74"/>
                </a:cxn>
                <a:cxn ang="0">
                  <a:pos x="175" y="68"/>
                </a:cxn>
                <a:cxn ang="0">
                  <a:pos x="187" y="64"/>
                </a:cxn>
                <a:cxn ang="0">
                  <a:pos x="175" y="44"/>
                </a:cxn>
                <a:cxn ang="0">
                  <a:pos x="163" y="36"/>
                </a:cxn>
                <a:cxn ang="0">
                  <a:pos x="129" y="26"/>
                </a:cxn>
                <a:cxn ang="0">
                  <a:pos x="97" y="10"/>
                </a:cxn>
              </a:cxnLst>
              <a:rect l="0" t="0" r="r" b="b"/>
              <a:pathLst>
                <a:path w="194" h="80">
                  <a:moveTo>
                    <a:pt x="97" y="10"/>
                  </a:moveTo>
                  <a:cubicBezTo>
                    <a:pt x="70" y="19"/>
                    <a:pt x="42" y="22"/>
                    <a:pt x="13" y="24"/>
                  </a:cubicBezTo>
                  <a:cubicBezTo>
                    <a:pt x="9" y="25"/>
                    <a:pt x="0" y="26"/>
                    <a:pt x="9" y="34"/>
                  </a:cubicBezTo>
                  <a:cubicBezTo>
                    <a:pt x="21" y="44"/>
                    <a:pt x="43" y="43"/>
                    <a:pt x="57" y="52"/>
                  </a:cubicBezTo>
                  <a:cubicBezTo>
                    <a:pt x="75" y="80"/>
                    <a:pt x="104" y="73"/>
                    <a:pt x="135" y="74"/>
                  </a:cubicBezTo>
                  <a:cubicBezTo>
                    <a:pt x="153" y="73"/>
                    <a:pt x="159" y="73"/>
                    <a:pt x="175" y="68"/>
                  </a:cubicBezTo>
                  <a:cubicBezTo>
                    <a:pt x="179" y="67"/>
                    <a:pt x="187" y="64"/>
                    <a:pt x="187" y="64"/>
                  </a:cubicBezTo>
                  <a:cubicBezTo>
                    <a:pt x="194" y="53"/>
                    <a:pt x="184" y="49"/>
                    <a:pt x="175" y="44"/>
                  </a:cubicBezTo>
                  <a:cubicBezTo>
                    <a:pt x="171" y="42"/>
                    <a:pt x="163" y="36"/>
                    <a:pt x="163" y="36"/>
                  </a:cubicBezTo>
                  <a:cubicBezTo>
                    <a:pt x="140" y="41"/>
                    <a:pt x="147" y="38"/>
                    <a:pt x="129" y="26"/>
                  </a:cubicBezTo>
                  <a:cubicBezTo>
                    <a:pt x="123" y="17"/>
                    <a:pt x="107" y="0"/>
                    <a:pt x="97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2" name="Freeform 26"/>
            <p:cNvSpPr/>
            <p:nvPr/>
          </p:nvSpPr>
          <p:spPr bwMode="invGray">
            <a:xfrm>
              <a:off x="1711" y="2069"/>
              <a:ext cx="233" cy="190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51" y="23"/>
                </a:cxn>
                <a:cxn ang="0">
                  <a:pos x="21" y="39"/>
                </a:cxn>
                <a:cxn ang="0">
                  <a:pos x="53" y="77"/>
                </a:cxn>
                <a:cxn ang="0">
                  <a:pos x="79" y="85"/>
                </a:cxn>
                <a:cxn ang="0">
                  <a:pos x="103" y="99"/>
                </a:cxn>
                <a:cxn ang="0">
                  <a:pos x="127" y="85"/>
                </a:cxn>
                <a:cxn ang="0">
                  <a:pos x="143" y="101"/>
                </a:cxn>
                <a:cxn ang="0">
                  <a:pos x="149" y="127"/>
                </a:cxn>
                <a:cxn ang="0">
                  <a:pos x="115" y="151"/>
                </a:cxn>
                <a:cxn ang="0">
                  <a:pos x="89" y="173"/>
                </a:cxn>
                <a:cxn ang="0">
                  <a:pos x="69" y="169"/>
                </a:cxn>
                <a:cxn ang="0">
                  <a:pos x="57" y="165"/>
                </a:cxn>
                <a:cxn ang="0">
                  <a:pos x="43" y="187"/>
                </a:cxn>
                <a:cxn ang="0">
                  <a:pos x="39" y="199"/>
                </a:cxn>
                <a:cxn ang="0">
                  <a:pos x="73" y="205"/>
                </a:cxn>
                <a:cxn ang="0">
                  <a:pos x="95" y="203"/>
                </a:cxn>
                <a:cxn ang="0">
                  <a:pos x="115" y="231"/>
                </a:cxn>
                <a:cxn ang="0">
                  <a:pos x="127" y="235"/>
                </a:cxn>
                <a:cxn ang="0">
                  <a:pos x="139" y="239"/>
                </a:cxn>
                <a:cxn ang="0">
                  <a:pos x="155" y="251"/>
                </a:cxn>
                <a:cxn ang="0">
                  <a:pos x="181" y="237"/>
                </a:cxn>
                <a:cxn ang="0">
                  <a:pos x="203" y="235"/>
                </a:cxn>
                <a:cxn ang="0">
                  <a:pos x="229" y="213"/>
                </a:cxn>
                <a:cxn ang="0">
                  <a:pos x="225" y="185"/>
                </a:cxn>
                <a:cxn ang="0">
                  <a:pos x="217" y="173"/>
                </a:cxn>
                <a:cxn ang="0">
                  <a:pos x="233" y="167"/>
                </a:cxn>
                <a:cxn ang="0">
                  <a:pos x="245" y="183"/>
                </a:cxn>
                <a:cxn ang="0">
                  <a:pos x="247" y="197"/>
                </a:cxn>
                <a:cxn ang="0">
                  <a:pos x="261" y="193"/>
                </a:cxn>
                <a:cxn ang="0">
                  <a:pos x="303" y="169"/>
                </a:cxn>
                <a:cxn ang="0">
                  <a:pos x="293" y="147"/>
                </a:cxn>
                <a:cxn ang="0">
                  <a:pos x="259" y="123"/>
                </a:cxn>
                <a:cxn ang="0">
                  <a:pos x="265" y="107"/>
                </a:cxn>
                <a:cxn ang="0">
                  <a:pos x="277" y="103"/>
                </a:cxn>
                <a:cxn ang="0">
                  <a:pos x="253" y="63"/>
                </a:cxn>
                <a:cxn ang="0">
                  <a:pos x="233" y="59"/>
                </a:cxn>
                <a:cxn ang="0">
                  <a:pos x="221" y="55"/>
                </a:cxn>
                <a:cxn ang="0">
                  <a:pos x="201" y="33"/>
                </a:cxn>
                <a:cxn ang="0">
                  <a:pos x="155" y="45"/>
                </a:cxn>
                <a:cxn ang="0">
                  <a:pos x="167" y="25"/>
                </a:cxn>
                <a:cxn ang="0">
                  <a:pos x="139" y="17"/>
                </a:cxn>
                <a:cxn ang="0">
                  <a:pos x="119" y="19"/>
                </a:cxn>
                <a:cxn ang="0">
                  <a:pos x="67" y="9"/>
                </a:cxn>
              </a:cxnLst>
              <a:rect l="0" t="0" r="r" b="b"/>
              <a:pathLst>
                <a:path w="310" h="254">
                  <a:moveTo>
                    <a:pt x="67" y="9"/>
                  </a:moveTo>
                  <a:cubicBezTo>
                    <a:pt x="63" y="15"/>
                    <a:pt x="51" y="23"/>
                    <a:pt x="51" y="23"/>
                  </a:cubicBezTo>
                  <a:cubicBezTo>
                    <a:pt x="43" y="34"/>
                    <a:pt x="33" y="35"/>
                    <a:pt x="21" y="39"/>
                  </a:cubicBezTo>
                  <a:cubicBezTo>
                    <a:pt x="0" y="71"/>
                    <a:pt x="30" y="74"/>
                    <a:pt x="53" y="77"/>
                  </a:cubicBezTo>
                  <a:cubicBezTo>
                    <a:pt x="61" y="89"/>
                    <a:pt x="63" y="87"/>
                    <a:pt x="79" y="85"/>
                  </a:cubicBezTo>
                  <a:cubicBezTo>
                    <a:pt x="88" y="88"/>
                    <a:pt x="93" y="96"/>
                    <a:pt x="103" y="99"/>
                  </a:cubicBezTo>
                  <a:cubicBezTo>
                    <a:pt x="117" y="96"/>
                    <a:pt x="116" y="89"/>
                    <a:pt x="127" y="85"/>
                  </a:cubicBezTo>
                  <a:cubicBezTo>
                    <a:pt x="134" y="90"/>
                    <a:pt x="138" y="94"/>
                    <a:pt x="143" y="101"/>
                  </a:cubicBezTo>
                  <a:cubicBezTo>
                    <a:pt x="140" y="116"/>
                    <a:pt x="134" y="117"/>
                    <a:pt x="149" y="127"/>
                  </a:cubicBezTo>
                  <a:cubicBezTo>
                    <a:pt x="161" y="144"/>
                    <a:pt x="126" y="147"/>
                    <a:pt x="115" y="151"/>
                  </a:cubicBezTo>
                  <a:cubicBezTo>
                    <a:pt x="109" y="160"/>
                    <a:pt x="100" y="169"/>
                    <a:pt x="89" y="173"/>
                  </a:cubicBezTo>
                  <a:cubicBezTo>
                    <a:pt x="81" y="172"/>
                    <a:pt x="76" y="171"/>
                    <a:pt x="69" y="169"/>
                  </a:cubicBezTo>
                  <a:cubicBezTo>
                    <a:pt x="65" y="168"/>
                    <a:pt x="57" y="165"/>
                    <a:pt x="57" y="165"/>
                  </a:cubicBezTo>
                  <a:cubicBezTo>
                    <a:pt x="46" y="169"/>
                    <a:pt x="46" y="177"/>
                    <a:pt x="43" y="187"/>
                  </a:cubicBezTo>
                  <a:cubicBezTo>
                    <a:pt x="42" y="191"/>
                    <a:pt x="39" y="199"/>
                    <a:pt x="39" y="199"/>
                  </a:cubicBezTo>
                  <a:cubicBezTo>
                    <a:pt x="50" y="203"/>
                    <a:pt x="61" y="204"/>
                    <a:pt x="73" y="205"/>
                  </a:cubicBezTo>
                  <a:cubicBezTo>
                    <a:pt x="82" y="203"/>
                    <a:pt x="86" y="201"/>
                    <a:pt x="95" y="203"/>
                  </a:cubicBezTo>
                  <a:cubicBezTo>
                    <a:pt x="107" y="211"/>
                    <a:pt x="111" y="218"/>
                    <a:pt x="115" y="231"/>
                  </a:cubicBezTo>
                  <a:cubicBezTo>
                    <a:pt x="116" y="235"/>
                    <a:pt x="123" y="234"/>
                    <a:pt x="127" y="235"/>
                  </a:cubicBezTo>
                  <a:cubicBezTo>
                    <a:pt x="131" y="236"/>
                    <a:pt x="139" y="239"/>
                    <a:pt x="139" y="239"/>
                  </a:cubicBezTo>
                  <a:cubicBezTo>
                    <a:pt x="144" y="246"/>
                    <a:pt x="147" y="248"/>
                    <a:pt x="155" y="251"/>
                  </a:cubicBezTo>
                  <a:cubicBezTo>
                    <a:pt x="169" y="250"/>
                    <a:pt x="187" y="254"/>
                    <a:pt x="181" y="237"/>
                  </a:cubicBezTo>
                  <a:cubicBezTo>
                    <a:pt x="184" y="220"/>
                    <a:pt x="192" y="228"/>
                    <a:pt x="203" y="235"/>
                  </a:cubicBezTo>
                  <a:cubicBezTo>
                    <a:pt x="224" y="233"/>
                    <a:pt x="224" y="232"/>
                    <a:pt x="229" y="213"/>
                  </a:cubicBezTo>
                  <a:cubicBezTo>
                    <a:pt x="229" y="211"/>
                    <a:pt x="229" y="192"/>
                    <a:pt x="225" y="185"/>
                  </a:cubicBezTo>
                  <a:cubicBezTo>
                    <a:pt x="223" y="181"/>
                    <a:pt x="217" y="173"/>
                    <a:pt x="217" y="173"/>
                  </a:cubicBezTo>
                  <a:cubicBezTo>
                    <a:pt x="220" y="163"/>
                    <a:pt x="224" y="165"/>
                    <a:pt x="233" y="167"/>
                  </a:cubicBezTo>
                  <a:cubicBezTo>
                    <a:pt x="240" y="172"/>
                    <a:pt x="242" y="175"/>
                    <a:pt x="245" y="183"/>
                  </a:cubicBezTo>
                  <a:cubicBezTo>
                    <a:pt x="246" y="188"/>
                    <a:pt x="244" y="193"/>
                    <a:pt x="247" y="197"/>
                  </a:cubicBezTo>
                  <a:cubicBezTo>
                    <a:pt x="250" y="201"/>
                    <a:pt x="256" y="194"/>
                    <a:pt x="261" y="193"/>
                  </a:cubicBezTo>
                  <a:cubicBezTo>
                    <a:pt x="276" y="188"/>
                    <a:pt x="290" y="178"/>
                    <a:pt x="303" y="169"/>
                  </a:cubicBezTo>
                  <a:cubicBezTo>
                    <a:pt x="310" y="158"/>
                    <a:pt x="302" y="153"/>
                    <a:pt x="293" y="147"/>
                  </a:cubicBezTo>
                  <a:cubicBezTo>
                    <a:pt x="281" y="129"/>
                    <a:pt x="283" y="126"/>
                    <a:pt x="259" y="123"/>
                  </a:cubicBezTo>
                  <a:cubicBezTo>
                    <a:pt x="256" y="115"/>
                    <a:pt x="257" y="111"/>
                    <a:pt x="265" y="107"/>
                  </a:cubicBezTo>
                  <a:cubicBezTo>
                    <a:pt x="269" y="105"/>
                    <a:pt x="277" y="103"/>
                    <a:pt x="277" y="103"/>
                  </a:cubicBezTo>
                  <a:cubicBezTo>
                    <a:pt x="287" y="88"/>
                    <a:pt x="269" y="66"/>
                    <a:pt x="253" y="63"/>
                  </a:cubicBezTo>
                  <a:cubicBezTo>
                    <a:pt x="239" y="60"/>
                    <a:pt x="244" y="62"/>
                    <a:pt x="233" y="59"/>
                  </a:cubicBezTo>
                  <a:cubicBezTo>
                    <a:pt x="229" y="58"/>
                    <a:pt x="221" y="55"/>
                    <a:pt x="221" y="55"/>
                  </a:cubicBezTo>
                  <a:cubicBezTo>
                    <a:pt x="200" y="60"/>
                    <a:pt x="217" y="38"/>
                    <a:pt x="201" y="33"/>
                  </a:cubicBezTo>
                  <a:cubicBezTo>
                    <a:pt x="185" y="35"/>
                    <a:pt x="169" y="36"/>
                    <a:pt x="155" y="45"/>
                  </a:cubicBezTo>
                  <a:cubicBezTo>
                    <a:pt x="145" y="30"/>
                    <a:pt x="152" y="30"/>
                    <a:pt x="167" y="25"/>
                  </a:cubicBezTo>
                  <a:cubicBezTo>
                    <a:pt x="163" y="10"/>
                    <a:pt x="155" y="15"/>
                    <a:pt x="139" y="17"/>
                  </a:cubicBezTo>
                  <a:cubicBezTo>
                    <a:pt x="131" y="20"/>
                    <a:pt x="127" y="22"/>
                    <a:pt x="119" y="19"/>
                  </a:cubicBezTo>
                  <a:cubicBezTo>
                    <a:pt x="106" y="0"/>
                    <a:pt x="74" y="29"/>
                    <a:pt x="67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3" name="Freeform 27"/>
            <p:cNvSpPr/>
            <p:nvPr/>
          </p:nvSpPr>
          <p:spPr bwMode="invGray">
            <a:xfrm>
              <a:off x="1709" y="1987"/>
              <a:ext cx="44" cy="3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0" y="10"/>
                </a:cxn>
                <a:cxn ang="0">
                  <a:pos x="30" y="40"/>
                </a:cxn>
                <a:cxn ang="0">
                  <a:pos x="48" y="50"/>
                </a:cxn>
                <a:cxn ang="0">
                  <a:pos x="58" y="28"/>
                </a:cxn>
                <a:cxn ang="0">
                  <a:pos x="44" y="8"/>
                </a:cxn>
                <a:cxn ang="0">
                  <a:pos x="26" y="0"/>
                </a:cxn>
              </a:cxnLst>
              <a:rect l="0" t="0" r="r" b="b"/>
              <a:pathLst>
                <a:path w="59" h="50">
                  <a:moveTo>
                    <a:pt x="26" y="0"/>
                  </a:moveTo>
                  <a:cubicBezTo>
                    <a:pt x="13" y="2"/>
                    <a:pt x="7" y="0"/>
                    <a:pt x="0" y="10"/>
                  </a:cubicBezTo>
                  <a:cubicBezTo>
                    <a:pt x="4" y="22"/>
                    <a:pt x="18" y="36"/>
                    <a:pt x="30" y="40"/>
                  </a:cubicBezTo>
                  <a:cubicBezTo>
                    <a:pt x="37" y="42"/>
                    <a:pt x="48" y="50"/>
                    <a:pt x="48" y="50"/>
                  </a:cubicBezTo>
                  <a:cubicBezTo>
                    <a:pt x="57" y="44"/>
                    <a:pt x="55" y="37"/>
                    <a:pt x="58" y="28"/>
                  </a:cubicBezTo>
                  <a:cubicBezTo>
                    <a:pt x="55" y="11"/>
                    <a:pt x="59" y="18"/>
                    <a:pt x="44" y="8"/>
                  </a:cubicBezTo>
                  <a:cubicBezTo>
                    <a:pt x="42" y="6"/>
                    <a:pt x="26" y="5"/>
                    <a:pt x="2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4" name="Freeform 28"/>
            <p:cNvSpPr/>
            <p:nvPr/>
          </p:nvSpPr>
          <p:spPr bwMode="invGray">
            <a:xfrm>
              <a:off x="1625" y="2057"/>
              <a:ext cx="65" cy="42"/>
            </a:xfrm>
            <a:custGeom>
              <a:avLst/>
              <a:gdLst/>
              <a:ahLst/>
              <a:cxnLst>
                <a:cxn ang="0">
                  <a:pos x="44" y="7"/>
                </a:cxn>
                <a:cxn ang="0">
                  <a:pos x="24" y="25"/>
                </a:cxn>
                <a:cxn ang="0">
                  <a:pos x="4" y="27"/>
                </a:cxn>
                <a:cxn ang="0">
                  <a:pos x="16" y="57"/>
                </a:cxn>
                <a:cxn ang="0">
                  <a:pos x="74" y="35"/>
                </a:cxn>
                <a:cxn ang="0">
                  <a:pos x="86" y="17"/>
                </a:cxn>
                <a:cxn ang="0">
                  <a:pos x="56" y="7"/>
                </a:cxn>
                <a:cxn ang="0">
                  <a:pos x="44" y="7"/>
                </a:cxn>
              </a:cxnLst>
              <a:rect l="0" t="0" r="r" b="b"/>
              <a:pathLst>
                <a:path w="86" h="57">
                  <a:moveTo>
                    <a:pt x="44" y="7"/>
                  </a:moveTo>
                  <a:cubicBezTo>
                    <a:pt x="39" y="14"/>
                    <a:pt x="31" y="20"/>
                    <a:pt x="24" y="25"/>
                  </a:cubicBezTo>
                  <a:cubicBezTo>
                    <a:pt x="16" y="19"/>
                    <a:pt x="12" y="22"/>
                    <a:pt x="4" y="27"/>
                  </a:cubicBezTo>
                  <a:cubicBezTo>
                    <a:pt x="0" y="38"/>
                    <a:pt x="4" y="53"/>
                    <a:pt x="16" y="57"/>
                  </a:cubicBezTo>
                  <a:cubicBezTo>
                    <a:pt x="33" y="51"/>
                    <a:pt x="60" y="45"/>
                    <a:pt x="74" y="35"/>
                  </a:cubicBezTo>
                  <a:cubicBezTo>
                    <a:pt x="78" y="29"/>
                    <a:pt x="86" y="17"/>
                    <a:pt x="86" y="17"/>
                  </a:cubicBezTo>
                  <a:cubicBezTo>
                    <a:pt x="80" y="0"/>
                    <a:pt x="74" y="5"/>
                    <a:pt x="56" y="7"/>
                  </a:cubicBezTo>
                  <a:cubicBezTo>
                    <a:pt x="43" y="11"/>
                    <a:pt x="44" y="15"/>
                    <a:pt x="44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5" name="Freeform 29"/>
            <p:cNvSpPr/>
            <p:nvPr/>
          </p:nvSpPr>
          <p:spPr bwMode="invGray">
            <a:xfrm>
              <a:off x="1693" y="2065"/>
              <a:ext cx="54" cy="25"/>
            </a:xfrm>
            <a:custGeom>
              <a:avLst/>
              <a:gdLst/>
              <a:ahLst/>
              <a:cxnLst>
                <a:cxn ang="0">
                  <a:pos x="40" y="0"/>
                </a:cxn>
                <a:cxn ang="0">
                  <a:pos x="10" y="16"/>
                </a:cxn>
                <a:cxn ang="0">
                  <a:pos x="24" y="34"/>
                </a:cxn>
                <a:cxn ang="0">
                  <a:pos x="52" y="28"/>
                </a:cxn>
                <a:cxn ang="0">
                  <a:pos x="64" y="20"/>
                </a:cxn>
                <a:cxn ang="0">
                  <a:pos x="40" y="0"/>
                </a:cxn>
              </a:cxnLst>
              <a:rect l="0" t="0" r="r" b="b"/>
              <a:pathLst>
                <a:path w="73" h="34">
                  <a:moveTo>
                    <a:pt x="40" y="0"/>
                  </a:moveTo>
                  <a:cubicBezTo>
                    <a:pt x="30" y="6"/>
                    <a:pt x="20" y="10"/>
                    <a:pt x="10" y="16"/>
                  </a:cubicBezTo>
                  <a:cubicBezTo>
                    <a:pt x="0" y="31"/>
                    <a:pt x="13" y="30"/>
                    <a:pt x="24" y="34"/>
                  </a:cubicBezTo>
                  <a:cubicBezTo>
                    <a:pt x="44" y="31"/>
                    <a:pt x="35" y="34"/>
                    <a:pt x="52" y="28"/>
                  </a:cubicBezTo>
                  <a:cubicBezTo>
                    <a:pt x="57" y="26"/>
                    <a:pt x="64" y="20"/>
                    <a:pt x="64" y="20"/>
                  </a:cubicBezTo>
                  <a:cubicBezTo>
                    <a:pt x="73" y="7"/>
                    <a:pt x="48" y="8"/>
                    <a:pt x="4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6" name="Freeform 30"/>
            <p:cNvSpPr/>
            <p:nvPr/>
          </p:nvSpPr>
          <p:spPr bwMode="invGray">
            <a:xfrm>
              <a:off x="1664" y="2029"/>
              <a:ext cx="64" cy="34"/>
            </a:xfrm>
            <a:custGeom>
              <a:avLst/>
              <a:gdLst/>
              <a:ahLst/>
              <a:cxnLst>
                <a:cxn ang="0">
                  <a:pos x="58" y="10"/>
                </a:cxn>
                <a:cxn ang="0">
                  <a:pos x="28" y="4"/>
                </a:cxn>
                <a:cxn ang="0">
                  <a:pos x="0" y="18"/>
                </a:cxn>
                <a:cxn ang="0">
                  <a:pos x="40" y="32"/>
                </a:cxn>
                <a:cxn ang="0">
                  <a:pos x="64" y="40"/>
                </a:cxn>
                <a:cxn ang="0">
                  <a:pos x="84" y="18"/>
                </a:cxn>
                <a:cxn ang="0">
                  <a:pos x="82" y="6"/>
                </a:cxn>
                <a:cxn ang="0">
                  <a:pos x="64" y="0"/>
                </a:cxn>
                <a:cxn ang="0">
                  <a:pos x="58" y="10"/>
                </a:cxn>
              </a:cxnLst>
              <a:rect l="0" t="0" r="r" b="b"/>
              <a:pathLst>
                <a:path w="85" h="45">
                  <a:moveTo>
                    <a:pt x="58" y="10"/>
                  </a:moveTo>
                  <a:cubicBezTo>
                    <a:pt x="39" y="16"/>
                    <a:pt x="45" y="10"/>
                    <a:pt x="28" y="4"/>
                  </a:cubicBezTo>
                  <a:cubicBezTo>
                    <a:pt x="7" y="6"/>
                    <a:pt x="5" y="2"/>
                    <a:pt x="0" y="18"/>
                  </a:cubicBezTo>
                  <a:cubicBezTo>
                    <a:pt x="5" y="34"/>
                    <a:pt x="26" y="31"/>
                    <a:pt x="40" y="32"/>
                  </a:cubicBezTo>
                  <a:cubicBezTo>
                    <a:pt x="50" y="42"/>
                    <a:pt x="49" y="45"/>
                    <a:pt x="64" y="40"/>
                  </a:cubicBezTo>
                  <a:cubicBezTo>
                    <a:pt x="69" y="32"/>
                    <a:pt x="77" y="25"/>
                    <a:pt x="84" y="18"/>
                  </a:cubicBezTo>
                  <a:cubicBezTo>
                    <a:pt x="83" y="14"/>
                    <a:pt x="85" y="9"/>
                    <a:pt x="82" y="6"/>
                  </a:cubicBezTo>
                  <a:cubicBezTo>
                    <a:pt x="78" y="1"/>
                    <a:pt x="64" y="0"/>
                    <a:pt x="64" y="0"/>
                  </a:cubicBezTo>
                  <a:cubicBezTo>
                    <a:pt x="56" y="3"/>
                    <a:pt x="47" y="21"/>
                    <a:pt x="58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7" name="Freeform 31"/>
            <p:cNvSpPr/>
            <p:nvPr/>
          </p:nvSpPr>
          <p:spPr bwMode="invGray">
            <a:xfrm>
              <a:off x="1637" y="1997"/>
              <a:ext cx="44" cy="24"/>
            </a:xfrm>
            <a:custGeom>
              <a:avLst/>
              <a:gdLst/>
              <a:ahLst/>
              <a:cxnLst>
                <a:cxn ang="0">
                  <a:pos x="16" y="4"/>
                </a:cxn>
                <a:cxn ang="0">
                  <a:pos x="0" y="18"/>
                </a:cxn>
                <a:cxn ang="0">
                  <a:pos x="20" y="28"/>
                </a:cxn>
                <a:cxn ang="0">
                  <a:pos x="28" y="20"/>
                </a:cxn>
                <a:cxn ang="0">
                  <a:pos x="52" y="12"/>
                </a:cxn>
                <a:cxn ang="0">
                  <a:pos x="44" y="0"/>
                </a:cxn>
                <a:cxn ang="0">
                  <a:pos x="16" y="4"/>
                </a:cxn>
              </a:cxnLst>
              <a:rect l="0" t="0" r="r" b="b"/>
              <a:pathLst>
                <a:path w="58" h="31">
                  <a:moveTo>
                    <a:pt x="16" y="4"/>
                  </a:moveTo>
                  <a:cubicBezTo>
                    <a:pt x="2" y="13"/>
                    <a:pt x="7" y="8"/>
                    <a:pt x="0" y="18"/>
                  </a:cubicBezTo>
                  <a:cubicBezTo>
                    <a:pt x="5" y="26"/>
                    <a:pt x="11" y="25"/>
                    <a:pt x="20" y="28"/>
                  </a:cubicBezTo>
                  <a:cubicBezTo>
                    <a:pt x="36" y="23"/>
                    <a:pt x="17" y="31"/>
                    <a:pt x="28" y="20"/>
                  </a:cubicBezTo>
                  <a:cubicBezTo>
                    <a:pt x="33" y="15"/>
                    <a:pt x="46" y="13"/>
                    <a:pt x="52" y="12"/>
                  </a:cubicBezTo>
                  <a:cubicBezTo>
                    <a:pt x="58" y="3"/>
                    <a:pt x="53" y="3"/>
                    <a:pt x="44" y="0"/>
                  </a:cubicBezTo>
                  <a:cubicBezTo>
                    <a:pt x="38" y="1"/>
                    <a:pt x="20" y="8"/>
                    <a:pt x="16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8" name="Freeform 32"/>
            <p:cNvSpPr/>
            <p:nvPr/>
          </p:nvSpPr>
          <p:spPr bwMode="invGray">
            <a:xfrm>
              <a:off x="1751" y="2000"/>
              <a:ext cx="114" cy="77"/>
            </a:xfrm>
            <a:custGeom>
              <a:avLst/>
              <a:gdLst/>
              <a:ahLst/>
              <a:cxnLst>
                <a:cxn ang="0">
                  <a:pos x="38" y="0"/>
                </a:cxn>
                <a:cxn ang="0">
                  <a:pos x="14" y="6"/>
                </a:cxn>
                <a:cxn ang="0">
                  <a:pos x="4" y="38"/>
                </a:cxn>
                <a:cxn ang="0">
                  <a:pos x="12" y="56"/>
                </a:cxn>
                <a:cxn ang="0">
                  <a:pos x="0" y="72"/>
                </a:cxn>
                <a:cxn ang="0">
                  <a:pos x="56" y="86"/>
                </a:cxn>
                <a:cxn ang="0">
                  <a:pos x="82" y="92"/>
                </a:cxn>
                <a:cxn ang="0">
                  <a:pos x="152" y="86"/>
                </a:cxn>
                <a:cxn ang="0">
                  <a:pos x="76" y="70"/>
                </a:cxn>
                <a:cxn ang="0">
                  <a:pos x="54" y="62"/>
                </a:cxn>
                <a:cxn ang="0">
                  <a:pos x="44" y="52"/>
                </a:cxn>
                <a:cxn ang="0">
                  <a:pos x="50" y="34"/>
                </a:cxn>
                <a:cxn ang="0">
                  <a:pos x="38" y="0"/>
                </a:cxn>
              </a:cxnLst>
              <a:rect l="0" t="0" r="r" b="b"/>
              <a:pathLst>
                <a:path w="152" h="102">
                  <a:moveTo>
                    <a:pt x="38" y="0"/>
                  </a:moveTo>
                  <a:cubicBezTo>
                    <a:pt x="22" y="5"/>
                    <a:pt x="30" y="3"/>
                    <a:pt x="14" y="6"/>
                  </a:cubicBezTo>
                  <a:cubicBezTo>
                    <a:pt x="18" y="22"/>
                    <a:pt x="22" y="32"/>
                    <a:pt x="4" y="38"/>
                  </a:cubicBezTo>
                  <a:cubicBezTo>
                    <a:pt x="1" y="47"/>
                    <a:pt x="7" y="49"/>
                    <a:pt x="12" y="56"/>
                  </a:cubicBezTo>
                  <a:cubicBezTo>
                    <a:pt x="10" y="65"/>
                    <a:pt x="9" y="69"/>
                    <a:pt x="0" y="72"/>
                  </a:cubicBezTo>
                  <a:cubicBezTo>
                    <a:pt x="5" y="88"/>
                    <a:pt x="45" y="85"/>
                    <a:pt x="56" y="86"/>
                  </a:cubicBezTo>
                  <a:cubicBezTo>
                    <a:pt x="72" y="97"/>
                    <a:pt x="63" y="95"/>
                    <a:pt x="82" y="92"/>
                  </a:cubicBezTo>
                  <a:cubicBezTo>
                    <a:pt x="86" y="92"/>
                    <a:pt x="147" y="102"/>
                    <a:pt x="152" y="86"/>
                  </a:cubicBezTo>
                  <a:cubicBezTo>
                    <a:pt x="123" y="66"/>
                    <a:pt x="128" y="72"/>
                    <a:pt x="76" y="70"/>
                  </a:cubicBezTo>
                  <a:cubicBezTo>
                    <a:pt x="62" y="56"/>
                    <a:pt x="81" y="73"/>
                    <a:pt x="54" y="62"/>
                  </a:cubicBezTo>
                  <a:cubicBezTo>
                    <a:pt x="50" y="60"/>
                    <a:pt x="48" y="55"/>
                    <a:pt x="44" y="52"/>
                  </a:cubicBezTo>
                  <a:cubicBezTo>
                    <a:pt x="41" y="43"/>
                    <a:pt x="42" y="39"/>
                    <a:pt x="50" y="34"/>
                  </a:cubicBezTo>
                  <a:cubicBezTo>
                    <a:pt x="52" y="27"/>
                    <a:pt x="42" y="9"/>
                    <a:pt x="3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29" name="Freeform 33"/>
            <p:cNvSpPr/>
            <p:nvPr/>
          </p:nvSpPr>
          <p:spPr bwMode="invGray">
            <a:xfrm>
              <a:off x="664" y="2245"/>
              <a:ext cx="25" cy="15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24" y="20"/>
                </a:cxn>
                <a:cxn ang="0">
                  <a:pos x="4" y="18"/>
                </a:cxn>
                <a:cxn ang="0">
                  <a:pos x="4" y="6"/>
                </a:cxn>
                <a:cxn ang="0">
                  <a:pos x="34" y="0"/>
                </a:cxn>
              </a:cxnLst>
              <a:rect l="0" t="0" r="r" b="b"/>
              <a:pathLst>
                <a:path w="34" h="20">
                  <a:moveTo>
                    <a:pt x="34" y="0"/>
                  </a:moveTo>
                  <a:cubicBezTo>
                    <a:pt x="32" y="10"/>
                    <a:pt x="34" y="17"/>
                    <a:pt x="24" y="20"/>
                  </a:cubicBezTo>
                  <a:cubicBezTo>
                    <a:pt x="17" y="19"/>
                    <a:pt x="10" y="20"/>
                    <a:pt x="4" y="18"/>
                  </a:cubicBezTo>
                  <a:cubicBezTo>
                    <a:pt x="0" y="17"/>
                    <a:pt x="2" y="7"/>
                    <a:pt x="4" y="6"/>
                  </a:cubicBezTo>
                  <a:cubicBezTo>
                    <a:pt x="12" y="0"/>
                    <a:pt x="24" y="0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0" name="Freeform 34"/>
            <p:cNvSpPr/>
            <p:nvPr/>
          </p:nvSpPr>
          <p:spPr bwMode="invGray">
            <a:xfrm>
              <a:off x="1421" y="2756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1" name="Freeform 35"/>
            <p:cNvSpPr/>
            <p:nvPr/>
          </p:nvSpPr>
          <p:spPr bwMode="invGray">
            <a:xfrm>
              <a:off x="1424" y="2781"/>
              <a:ext cx="16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2" name="Freeform 36"/>
            <p:cNvSpPr/>
            <p:nvPr/>
          </p:nvSpPr>
          <p:spPr bwMode="invGray">
            <a:xfrm>
              <a:off x="1628" y="2913"/>
              <a:ext cx="15" cy="12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13" y="16"/>
                </a:cxn>
                <a:cxn ang="0">
                  <a:pos x="3" y="0"/>
                </a:cxn>
              </a:cxnLst>
              <a:rect l="0" t="0" r="r" b="b"/>
              <a:pathLst>
                <a:path w="21" h="16">
                  <a:moveTo>
                    <a:pt x="3" y="0"/>
                  </a:moveTo>
                  <a:cubicBezTo>
                    <a:pt x="0" y="9"/>
                    <a:pt x="6" y="11"/>
                    <a:pt x="13" y="16"/>
                  </a:cubicBezTo>
                  <a:cubicBezTo>
                    <a:pt x="21" y="4"/>
                    <a:pt x="16" y="2"/>
                    <a:pt x="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3" name="Freeform 37"/>
            <p:cNvSpPr/>
            <p:nvPr/>
          </p:nvSpPr>
          <p:spPr bwMode="invGray">
            <a:xfrm>
              <a:off x="1752" y="2429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4" name="Freeform 38"/>
            <p:cNvSpPr/>
            <p:nvPr/>
          </p:nvSpPr>
          <p:spPr bwMode="invGray">
            <a:xfrm>
              <a:off x="1652" y="2224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5" name="Freeform 39"/>
            <p:cNvSpPr/>
            <p:nvPr/>
          </p:nvSpPr>
          <p:spPr bwMode="invGray">
            <a:xfrm>
              <a:off x="1717" y="2045"/>
              <a:ext cx="39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6" name="Freeform 40"/>
            <p:cNvSpPr/>
            <p:nvPr/>
          </p:nvSpPr>
          <p:spPr bwMode="invGray">
            <a:xfrm>
              <a:off x="1780" y="2153"/>
              <a:ext cx="38" cy="18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7" y="18"/>
                </a:cxn>
                <a:cxn ang="0">
                  <a:pos x="27" y="24"/>
                </a:cxn>
                <a:cxn ang="0">
                  <a:pos x="33" y="4"/>
                </a:cxn>
                <a:cxn ang="0">
                  <a:pos x="13" y="0"/>
                </a:cxn>
              </a:cxnLst>
              <a:rect l="0" t="0" r="r" b="b"/>
              <a:pathLst>
                <a:path w="51" h="24">
                  <a:moveTo>
                    <a:pt x="13" y="0"/>
                  </a:moveTo>
                  <a:cubicBezTo>
                    <a:pt x="12" y="2"/>
                    <a:pt x="0" y="12"/>
                    <a:pt x="7" y="18"/>
                  </a:cubicBezTo>
                  <a:cubicBezTo>
                    <a:pt x="12" y="22"/>
                    <a:pt x="27" y="24"/>
                    <a:pt x="27" y="24"/>
                  </a:cubicBezTo>
                  <a:cubicBezTo>
                    <a:pt x="44" y="22"/>
                    <a:pt x="51" y="16"/>
                    <a:pt x="33" y="4"/>
                  </a:cubicBezTo>
                  <a:cubicBezTo>
                    <a:pt x="29" y="1"/>
                    <a:pt x="14" y="0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7" name="Freeform 41"/>
            <p:cNvSpPr/>
            <p:nvPr/>
          </p:nvSpPr>
          <p:spPr bwMode="invGray">
            <a:xfrm>
              <a:off x="1796" y="1951"/>
              <a:ext cx="696" cy="346"/>
            </a:xfrm>
            <a:custGeom>
              <a:avLst/>
              <a:gdLst/>
              <a:ahLst/>
              <a:cxnLst>
                <a:cxn ang="0">
                  <a:pos x="28" y="56"/>
                </a:cxn>
                <a:cxn ang="0">
                  <a:pos x="6" y="92"/>
                </a:cxn>
                <a:cxn ang="0">
                  <a:pos x="36" y="100"/>
                </a:cxn>
                <a:cxn ang="0">
                  <a:pos x="16" y="116"/>
                </a:cxn>
                <a:cxn ang="0">
                  <a:pos x="104" y="136"/>
                </a:cxn>
                <a:cxn ang="0">
                  <a:pos x="142" y="130"/>
                </a:cxn>
                <a:cxn ang="0">
                  <a:pos x="250" y="78"/>
                </a:cxn>
                <a:cxn ang="0">
                  <a:pos x="300" y="66"/>
                </a:cxn>
                <a:cxn ang="0">
                  <a:pos x="324" y="80"/>
                </a:cxn>
                <a:cxn ang="0">
                  <a:pos x="272" y="88"/>
                </a:cxn>
                <a:cxn ang="0">
                  <a:pos x="242" y="112"/>
                </a:cxn>
                <a:cxn ang="0">
                  <a:pos x="254" y="120"/>
                </a:cxn>
                <a:cxn ang="0">
                  <a:pos x="260" y="158"/>
                </a:cxn>
                <a:cxn ang="0">
                  <a:pos x="350" y="192"/>
                </a:cxn>
                <a:cxn ang="0">
                  <a:pos x="336" y="210"/>
                </a:cxn>
                <a:cxn ang="0">
                  <a:pos x="368" y="246"/>
                </a:cxn>
                <a:cxn ang="0">
                  <a:pos x="348" y="266"/>
                </a:cxn>
                <a:cxn ang="0">
                  <a:pos x="324" y="294"/>
                </a:cxn>
                <a:cxn ang="0">
                  <a:pos x="294" y="324"/>
                </a:cxn>
                <a:cxn ang="0">
                  <a:pos x="292" y="420"/>
                </a:cxn>
                <a:cxn ang="0">
                  <a:pos x="332" y="446"/>
                </a:cxn>
                <a:cxn ang="0">
                  <a:pos x="388" y="448"/>
                </a:cxn>
                <a:cxn ang="0">
                  <a:pos x="412" y="422"/>
                </a:cxn>
                <a:cxn ang="0">
                  <a:pos x="506" y="356"/>
                </a:cxn>
                <a:cxn ang="0">
                  <a:pos x="572" y="334"/>
                </a:cxn>
                <a:cxn ang="0">
                  <a:pos x="646" y="308"/>
                </a:cxn>
                <a:cxn ang="0">
                  <a:pos x="720" y="290"/>
                </a:cxn>
                <a:cxn ang="0">
                  <a:pos x="762" y="260"/>
                </a:cxn>
                <a:cxn ang="0">
                  <a:pos x="800" y="200"/>
                </a:cxn>
                <a:cxn ang="0">
                  <a:pos x="802" y="154"/>
                </a:cxn>
                <a:cxn ang="0">
                  <a:pos x="802" y="124"/>
                </a:cxn>
                <a:cxn ang="0">
                  <a:pos x="832" y="90"/>
                </a:cxn>
                <a:cxn ang="0">
                  <a:pos x="876" y="94"/>
                </a:cxn>
                <a:cxn ang="0">
                  <a:pos x="922" y="52"/>
                </a:cxn>
                <a:cxn ang="0">
                  <a:pos x="888" y="56"/>
                </a:cxn>
                <a:cxn ang="0">
                  <a:pos x="848" y="46"/>
                </a:cxn>
                <a:cxn ang="0">
                  <a:pos x="794" y="22"/>
                </a:cxn>
                <a:cxn ang="0">
                  <a:pos x="642" y="26"/>
                </a:cxn>
                <a:cxn ang="0">
                  <a:pos x="584" y="38"/>
                </a:cxn>
                <a:cxn ang="0">
                  <a:pos x="556" y="38"/>
                </a:cxn>
                <a:cxn ang="0">
                  <a:pos x="516" y="54"/>
                </a:cxn>
                <a:cxn ang="0">
                  <a:pos x="478" y="30"/>
                </a:cxn>
                <a:cxn ang="0">
                  <a:pos x="432" y="40"/>
                </a:cxn>
                <a:cxn ang="0">
                  <a:pos x="366" y="52"/>
                </a:cxn>
                <a:cxn ang="0">
                  <a:pos x="410" y="38"/>
                </a:cxn>
                <a:cxn ang="0">
                  <a:pos x="352" y="8"/>
                </a:cxn>
                <a:cxn ang="0">
                  <a:pos x="334" y="2"/>
                </a:cxn>
                <a:cxn ang="0">
                  <a:pos x="314" y="8"/>
                </a:cxn>
                <a:cxn ang="0">
                  <a:pos x="240" y="16"/>
                </a:cxn>
                <a:cxn ang="0">
                  <a:pos x="160" y="28"/>
                </a:cxn>
                <a:cxn ang="0">
                  <a:pos x="108" y="26"/>
                </a:cxn>
                <a:cxn ang="0">
                  <a:pos x="114" y="68"/>
                </a:cxn>
                <a:cxn ang="0">
                  <a:pos x="104" y="52"/>
                </a:cxn>
                <a:cxn ang="0">
                  <a:pos x="60" y="42"/>
                </a:cxn>
              </a:cxnLst>
              <a:rect l="0" t="0" r="r" b="b"/>
              <a:pathLst>
                <a:path w="929" h="462">
                  <a:moveTo>
                    <a:pt x="60" y="42"/>
                  </a:moveTo>
                  <a:cubicBezTo>
                    <a:pt x="40" y="45"/>
                    <a:pt x="42" y="46"/>
                    <a:pt x="28" y="56"/>
                  </a:cubicBezTo>
                  <a:cubicBezTo>
                    <a:pt x="26" y="74"/>
                    <a:pt x="27" y="75"/>
                    <a:pt x="10" y="78"/>
                  </a:cubicBezTo>
                  <a:cubicBezTo>
                    <a:pt x="4" y="82"/>
                    <a:pt x="0" y="82"/>
                    <a:pt x="6" y="92"/>
                  </a:cubicBezTo>
                  <a:cubicBezTo>
                    <a:pt x="10" y="98"/>
                    <a:pt x="21" y="96"/>
                    <a:pt x="28" y="98"/>
                  </a:cubicBezTo>
                  <a:cubicBezTo>
                    <a:pt x="31" y="99"/>
                    <a:pt x="36" y="100"/>
                    <a:pt x="36" y="100"/>
                  </a:cubicBezTo>
                  <a:cubicBezTo>
                    <a:pt x="47" y="99"/>
                    <a:pt x="69" y="97"/>
                    <a:pt x="50" y="110"/>
                  </a:cubicBezTo>
                  <a:cubicBezTo>
                    <a:pt x="37" y="108"/>
                    <a:pt x="24" y="104"/>
                    <a:pt x="16" y="116"/>
                  </a:cubicBezTo>
                  <a:cubicBezTo>
                    <a:pt x="24" y="141"/>
                    <a:pt x="68" y="125"/>
                    <a:pt x="94" y="126"/>
                  </a:cubicBezTo>
                  <a:cubicBezTo>
                    <a:pt x="98" y="129"/>
                    <a:pt x="100" y="134"/>
                    <a:pt x="104" y="136"/>
                  </a:cubicBezTo>
                  <a:cubicBezTo>
                    <a:pt x="108" y="138"/>
                    <a:pt x="116" y="140"/>
                    <a:pt x="116" y="140"/>
                  </a:cubicBezTo>
                  <a:cubicBezTo>
                    <a:pt x="129" y="138"/>
                    <a:pt x="133" y="139"/>
                    <a:pt x="142" y="130"/>
                  </a:cubicBezTo>
                  <a:cubicBezTo>
                    <a:pt x="151" y="104"/>
                    <a:pt x="179" y="110"/>
                    <a:pt x="202" y="102"/>
                  </a:cubicBezTo>
                  <a:cubicBezTo>
                    <a:pt x="219" y="96"/>
                    <a:pt x="233" y="84"/>
                    <a:pt x="250" y="78"/>
                  </a:cubicBezTo>
                  <a:cubicBezTo>
                    <a:pt x="260" y="75"/>
                    <a:pt x="269" y="74"/>
                    <a:pt x="280" y="72"/>
                  </a:cubicBezTo>
                  <a:cubicBezTo>
                    <a:pt x="287" y="71"/>
                    <a:pt x="300" y="66"/>
                    <a:pt x="300" y="66"/>
                  </a:cubicBezTo>
                  <a:cubicBezTo>
                    <a:pt x="311" y="49"/>
                    <a:pt x="336" y="54"/>
                    <a:pt x="354" y="60"/>
                  </a:cubicBezTo>
                  <a:cubicBezTo>
                    <a:pt x="367" y="79"/>
                    <a:pt x="335" y="79"/>
                    <a:pt x="324" y="80"/>
                  </a:cubicBezTo>
                  <a:cubicBezTo>
                    <a:pt x="312" y="83"/>
                    <a:pt x="306" y="93"/>
                    <a:pt x="292" y="96"/>
                  </a:cubicBezTo>
                  <a:cubicBezTo>
                    <a:pt x="284" y="94"/>
                    <a:pt x="279" y="90"/>
                    <a:pt x="272" y="88"/>
                  </a:cubicBezTo>
                  <a:cubicBezTo>
                    <a:pt x="253" y="91"/>
                    <a:pt x="232" y="96"/>
                    <a:pt x="214" y="102"/>
                  </a:cubicBezTo>
                  <a:cubicBezTo>
                    <a:pt x="223" y="108"/>
                    <a:pt x="231" y="109"/>
                    <a:pt x="242" y="112"/>
                  </a:cubicBezTo>
                  <a:cubicBezTo>
                    <a:pt x="245" y="113"/>
                    <a:pt x="250" y="114"/>
                    <a:pt x="250" y="114"/>
                  </a:cubicBezTo>
                  <a:cubicBezTo>
                    <a:pt x="251" y="116"/>
                    <a:pt x="255" y="118"/>
                    <a:pt x="254" y="120"/>
                  </a:cubicBezTo>
                  <a:cubicBezTo>
                    <a:pt x="252" y="124"/>
                    <a:pt x="242" y="128"/>
                    <a:pt x="242" y="128"/>
                  </a:cubicBezTo>
                  <a:cubicBezTo>
                    <a:pt x="233" y="141"/>
                    <a:pt x="247" y="154"/>
                    <a:pt x="260" y="158"/>
                  </a:cubicBezTo>
                  <a:cubicBezTo>
                    <a:pt x="282" y="155"/>
                    <a:pt x="295" y="151"/>
                    <a:pt x="318" y="150"/>
                  </a:cubicBezTo>
                  <a:cubicBezTo>
                    <a:pt x="334" y="155"/>
                    <a:pt x="345" y="176"/>
                    <a:pt x="350" y="192"/>
                  </a:cubicBezTo>
                  <a:cubicBezTo>
                    <a:pt x="349" y="195"/>
                    <a:pt x="350" y="199"/>
                    <a:pt x="348" y="202"/>
                  </a:cubicBezTo>
                  <a:cubicBezTo>
                    <a:pt x="345" y="206"/>
                    <a:pt x="336" y="210"/>
                    <a:pt x="336" y="210"/>
                  </a:cubicBezTo>
                  <a:cubicBezTo>
                    <a:pt x="327" y="224"/>
                    <a:pt x="332" y="235"/>
                    <a:pt x="348" y="240"/>
                  </a:cubicBezTo>
                  <a:cubicBezTo>
                    <a:pt x="358" y="237"/>
                    <a:pt x="362" y="237"/>
                    <a:pt x="368" y="246"/>
                  </a:cubicBezTo>
                  <a:cubicBezTo>
                    <a:pt x="360" y="252"/>
                    <a:pt x="346" y="246"/>
                    <a:pt x="338" y="252"/>
                  </a:cubicBezTo>
                  <a:cubicBezTo>
                    <a:pt x="326" y="260"/>
                    <a:pt x="346" y="265"/>
                    <a:pt x="348" y="266"/>
                  </a:cubicBezTo>
                  <a:cubicBezTo>
                    <a:pt x="352" y="278"/>
                    <a:pt x="347" y="279"/>
                    <a:pt x="336" y="286"/>
                  </a:cubicBezTo>
                  <a:cubicBezTo>
                    <a:pt x="332" y="289"/>
                    <a:pt x="324" y="294"/>
                    <a:pt x="324" y="294"/>
                  </a:cubicBezTo>
                  <a:cubicBezTo>
                    <a:pt x="315" y="308"/>
                    <a:pt x="320" y="303"/>
                    <a:pt x="310" y="310"/>
                  </a:cubicBezTo>
                  <a:cubicBezTo>
                    <a:pt x="306" y="316"/>
                    <a:pt x="294" y="324"/>
                    <a:pt x="294" y="324"/>
                  </a:cubicBezTo>
                  <a:cubicBezTo>
                    <a:pt x="285" y="338"/>
                    <a:pt x="288" y="331"/>
                    <a:pt x="284" y="342"/>
                  </a:cubicBezTo>
                  <a:cubicBezTo>
                    <a:pt x="285" y="374"/>
                    <a:pt x="283" y="393"/>
                    <a:pt x="292" y="420"/>
                  </a:cubicBezTo>
                  <a:cubicBezTo>
                    <a:pt x="295" y="429"/>
                    <a:pt x="307" y="435"/>
                    <a:pt x="314" y="440"/>
                  </a:cubicBezTo>
                  <a:cubicBezTo>
                    <a:pt x="319" y="444"/>
                    <a:pt x="332" y="446"/>
                    <a:pt x="332" y="446"/>
                  </a:cubicBezTo>
                  <a:cubicBezTo>
                    <a:pt x="340" y="457"/>
                    <a:pt x="345" y="459"/>
                    <a:pt x="358" y="462"/>
                  </a:cubicBezTo>
                  <a:cubicBezTo>
                    <a:pt x="376" y="459"/>
                    <a:pt x="375" y="457"/>
                    <a:pt x="388" y="448"/>
                  </a:cubicBezTo>
                  <a:cubicBezTo>
                    <a:pt x="390" y="441"/>
                    <a:pt x="394" y="435"/>
                    <a:pt x="400" y="430"/>
                  </a:cubicBezTo>
                  <a:cubicBezTo>
                    <a:pt x="404" y="427"/>
                    <a:pt x="412" y="422"/>
                    <a:pt x="412" y="422"/>
                  </a:cubicBezTo>
                  <a:cubicBezTo>
                    <a:pt x="417" y="415"/>
                    <a:pt x="451" y="367"/>
                    <a:pt x="458" y="364"/>
                  </a:cubicBezTo>
                  <a:cubicBezTo>
                    <a:pt x="475" y="356"/>
                    <a:pt x="486" y="357"/>
                    <a:pt x="506" y="356"/>
                  </a:cubicBezTo>
                  <a:cubicBezTo>
                    <a:pt x="525" y="350"/>
                    <a:pt x="533" y="342"/>
                    <a:pt x="554" y="340"/>
                  </a:cubicBezTo>
                  <a:cubicBezTo>
                    <a:pt x="560" y="338"/>
                    <a:pt x="566" y="336"/>
                    <a:pt x="572" y="334"/>
                  </a:cubicBezTo>
                  <a:cubicBezTo>
                    <a:pt x="576" y="333"/>
                    <a:pt x="584" y="330"/>
                    <a:pt x="584" y="330"/>
                  </a:cubicBezTo>
                  <a:cubicBezTo>
                    <a:pt x="603" y="311"/>
                    <a:pt x="618" y="310"/>
                    <a:pt x="646" y="308"/>
                  </a:cubicBezTo>
                  <a:cubicBezTo>
                    <a:pt x="665" y="304"/>
                    <a:pt x="684" y="303"/>
                    <a:pt x="704" y="302"/>
                  </a:cubicBezTo>
                  <a:cubicBezTo>
                    <a:pt x="712" y="299"/>
                    <a:pt x="712" y="293"/>
                    <a:pt x="720" y="290"/>
                  </a:cubicBezTo>
                  <a:cubicBezTo>
                    <a:pt x="732" y="285"/>
                    <a:pt x="743" y="285"/>
                    <a:pt x="754" y="278"/>
                  </a:cubicBezTo>
                  <a:cubicBezTo>
                    <a:pt x="756" y="271"/>
                    <a:pt x="760" y="267"/>
                    <a:pt x="762" y="260"/>
                  </a:cubicBezTo>
                  <a:cubicBezTo>
                    <a:pt x="763" y="247"/>
                    <a:pt x="762" y="233"/>
                    <a:pt x="764" y="220"/>
                  </a:cubicBezTo>
                  <a:cubicBezTo>
                    <a:pt x="764" y="219"/>
                    <a:pt x="794" y="204"/>
                    <a:pt x="800" y="200"/>
                  </a:cubicBezTo>
                  <a:cubicBezTo>
                    <a:pt x="807" y="189"/>
                    <a:pt x="808" y="186"/>
                    <a:pt x="820" y="182"/>
                  </a:cubicBezTo>
                  <a:cubicBezTo>
                    <a:pt x="825" y="166"/>
                    <a:pt x="814" y="162"/>
                    <a:pt x="802" y="154"/>
                  </a:cubicBezTo>
                  <a:cubicBezTo>
                    <a:pt x="797" y="151"/>
                    <a:pt x="790" y="142"/>
                    <a:pt x="790" y="142"/>
                  </a:cubicBezTo>
                  <a:cubicBezTo>
                    <a:pt x="786" y="131"/>
                    <a:pt x="792" y="127"/>
                    <a:pt x="802" y="124"/>
                  </a:cubicBezTo>
                  <a:cubicBezTo>
                    <a:pt x="810" y="116"/>
                    <a:pt x="813" y="98"/>
                    <a:pt x="820" y="94"/>
                  </a:cubicBezTo>
                  <a:cubicBezTo>
                    <a:pt x="824" y="92"/>
                    <a:pt x="832" y="90"/>
                    <a:pt x="832" y="90"/>
                  </a:cubicBezTo>
                  <a:cubicBezTo>
                    <a:pt x="844" y="92"/>
                    <a:pt x="848" y="92"/>
                    <a:pt x="856" y="100"/>
                  </a:cubicBezTo>
                  <a:cubicBezTo>
                    <a:pt x="863" y="98"/>
                    <a:pt x="876" y="94"/>
                    <a:pt x="876" y="94"/>
                  </a:cubicBezTo>
                  <a:cubicBezTo>
                    <a:pt x="889" y="81"/>
                    <a:pt x="906" y="77"/>
                    <a:pt x="924" y="74"/>
                  </a:cubicBezTo>
                  <a:cubicBezTo>
                    <a:pt x="929" y="67"/>
                    <a:pt x="929" y="58"/>
                    <a:pt x="922" y="52"/>
                  </a:cubicBezTo>
                  <a:cubicBezTo>
                    <a:pt x="918" y="49"/>
                    <a:pt x="910" y="44"/>
                    <a:pt x="910" y="44"/>
                  </a:cubicBezTo>
                  <a:cubicBezTo>
                    <a:pt x="894" y="47"/>
                    <a:pt x="899" y="49"/>
                    <a:pt x="888" y="56"/>
                  </a:cubicBezTo>
                  <a:cubicBezTo>
                    <a:pt x="884" y="58"/>
                    <a:pt x="876" y="60"/>
                    <a:pt x="876" y="60"/>
                  </a:cubicBezTo>
                  <a:cubicBezTo>
                    <a:pt x="853" y="59"/>
                    <a:pt x="810" y="59"/>
                    <a:pt x="848" y="46"/>
                  </a:cubicBezTo>
                  <a:cubicBezTo>
                    <a:pt x="844" y="33"/>
                    <a:pt x="831" y="37"/>
                    <a:pt x="818" y="36"/>
                  </a:cubicBezTo>
                  <a:cubicBezTo>
                    <a:pt x="809" y="33"/>
                    <a:pt x="802" y="27"/>
                    <a:pt x="794" y="22"/>
                  </a:cubicBezTo>
                  <a:cubicBezTo>
                    <a:pt x="790" y="20"/>
                    <a:pt x="782" y="18"/>
                    <a:pt x="782" y="18"/>
                  </a:cubicBezTo>
                  <a:cubicBezTo>
                    <a:pt x="727" y="19"/>
                    <a:pt x="688" y="11"/>
                    <a:pt x="642" y="26"/>
                  </a:cubicBezTo>
                  <a:cubicBezTo>
                    <a:pt x="635" y="16"/>
                    <a:pt x="632" y="18"/>
                    <a:pt x="620" y="20"/>
                  </a:cubicBezTo>
                  <a:cubicBezTo>
                    <a:pt x="611" y="34"/>
                    <a:pt x="600" y="36"/>
                    <a:pt x="584" y="38"/>
                  </a:cubicBezTo>
                  <a:cubicBezTo>
                    <a:pt x="575" y="44"/>
                    <a:pt x="581" y="46"/>
                    <a:pt x="578" y="56"/>
                  </a:cubicBezTo>
                  <a:cubicBezTo>
                    <a:pt x="572" y="47"/>
                    <a:pt x="566" y="41"/>
                    <a:pt x="556" y="38"/>
                  </a:cubicBezTo>
                  <a:cubicBezTo>
                    <a:pt x="553" y="38"/>
                    <a:pt x="539" y="39"/>
                    <a:pt x="534" y="42"/>
                  </a:cubicBezTo>
                  <a:cubicBezTo>
                    <a:pt x="528" y="46"/>
                    <a:pt x="516" y="54"/>
                    <a:pt x="516" y="54"/>
                  </a:cubicBezTo>
                  <a:cubicBezTo>
                    <a:pt x="507" y="52"/>
                    <a:pt x="503" y="51"/>
                    <a:pt x="500" y="42"/>
                  </a:cubicBezTo>
                  <a:cubicBezTo>
                    <a:pt x="505" y="28"/>
                    <a:pt x="488" y="31"/>
                    <a:pt x="478" y="30"/>
                  </a:cubicBezTo>
                  <a:cubicBezTo>
                    <a:pt x="469" y="33"/>
                    <a:pt x="473" y="37"/>
                    <a:pt x="464" y="40"/>
                  </a:cubicBezTo>
                  <a:cubicBezTo>
                    <a:pt x="447" y="34"/>
                    <a:pt x="451" y="27"/>
                    <a:pt x="432" y="40"/>
                  </a:cubicBezTo>
                  <a:cubicBezTo>
                    <a:pt x="427" y="54"/>
                    <a:pt x="427" y="52"/>
                    <a:pt x="410" y="50"/>
                  </a:cubicBezTo>
                  <a:cubicBezTo>
                    <a:pt x="391" y="52"/>
                    <a:pt x="385" y="54"/>
                    <a:pt x="366" y="52"/>
                  </a:cubicBezTo>
                  <a:cubicBezTo>
                    <a:pt x="357" y="49"/>
                    <a:pt x="356" y="46"/>
                    <a:pt x="364" y="40"/>
                  </a:cubicBezTo>
                  <a:cubicBezTo>
                    <a:pt x="380" y="42"/>
                    <a:pt x="395" y="43"/>
                    <a:pt x="410" y="38"/>
                  </a:cubicBezTo>
                  <a:cubicBezTo>
                    <a:pt x="426" y="15"/>
                    <a:pt x="386" y="21"/>
                    <a:pt x="370" y="20"/>
                  </a:cubicBezTo>
                  <a:cubicBezTo>
                    <a:pt x="364" y="16"/>
                    <a:pt x="358" y="12"/>
                    <a:pt x="352" y="8"/>
                  </a:cubicBezTo>
                  <a:cubicBezTo>
                    <a:pt x="348" y="5"/>
                    <a:pt x="340" y="0"/>
                    <a:pt x="340" y="0"/>
                  </a:cubicBezTo>
                  <a:cubicBezTo>
                    <a:pt x="338" y="1"/>
                    <a:pt x="336" y="1"/>
                    <a:pt x="334" y="2"/>
                  </a:cubicBezTo>
                  <a:cubicBezTo>
                    <a:pt x="331" y="3"/>
                    <a:pt x="329" y="3"/>
                    <a:pt x="326" y="4"/>
                  </a:cubicBezTo>
                  <a:cubicBezTo>
                    <a:pt x="322" y="5"/>
                    <a:pt x="314" y="8"/>
                    <a:pt x="314" y="8"/>
                  </a:cubicBezTo>
                  <a:cubicBezTo>
                    <a:pt x="305" y="22"/>
                    <a:pt x="288" y="6"/>
                    <a:pt x="276" y="2"/>
                  </a:cubicBezTo>
                  <a:cubicBezTo>
                    <a:pt x="270" y="3"/>
                    <a:pt x="241" y="16"/>
                    <a:pt x="240" y="16"/>
                  </a:cubicBezTo>
                  <a:cubicBezTo>
                    <a:pt x="226" y="17"/>
                    <a:pt x="212" y="17"/>
                    <a:pt x="198" y="18"/>
                  </a:cubicBezTo>
                  <a:cubicBezTo>
                    <a:pt x="183" y="19"/>
                    <a:pt x="172" y="20"/>
                    <a:pt x="160" y="28"/>
                  </a:cubicBezTo>
                  <a:cubicBezTo>
                    <a:pt x="146" y="26"/>
                    <a:pt x="141" y="27"/>
                    <a:pt x="130" y="20"/>
                  </a:cubicBezTo>
                  <a:cubicBezTo>
                    <a:pt x="123" y="22"/>
                    <a:pt x="115" y="24"/>
                    <a:pt x="108" y="26"/>
                  </a:cubicBezTo>
                  <a:cubicBezTo>
                    <a:pt x="102" y="35"/>
                    <a:pt x="113" y="41"/>
                    <a:pt x="122" y="44"/>
                  </a:cubicBezTo>
                  <a:cubicBezTo>
                    <a:pt x="125" y="52"/>
                    <a:pt x="114" y="68"/>
                    <a:pt x="114" y="68"/>
                  </a:cubicBezTo>
                  <a:cubicBezTo>
                    <a:pt x="112" y="79"/>
                    <a:pt x="111" y="82"/>
                    <a:pt x="100" y="78"/>
                  </a:cubicBezTo>
                  <a:cubicBezTo>
                    <a:pt x="93" y="67"/>
                    <a:pt x="100" y="63"/>
                    <a:pt x="104" y="52"/>
                  </a:cubicBezTo>
                  <a:cubicBezTo>
                    <a:pt x="96" y="44"/>
                    <a:pt x="91" y="36"/>
                    <a:pt x="80" y="32"/>
                  </a:cubicBezTo>
                  <a:cubicBezTo>
                    <a:pt x="73" y="34"/>
                    <a:pt x="67" y="39"/>
                    <a:pt x="60" y="4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8" name="Freeform 42"/>
            <p:cNvSpPr/>
            <p:nvPr/>
          </p:nvSpPr>
          <p:spPr bwMode="invGray">
            <a:xfrm>
              <a:off x="2009" y="2135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Freeform 43"/>
            <p:cNvSpPr/>
            <p:nvPr/>
          </p:nvSpPr>
          <p:spPr bwMode="invGray">
            <a:xfrm>
              <a:off x="2292" y="2201"/>
              <a:ext cx="128" cy="54"/>
            </a:xfrm>
            <a:custGeom>
              <a:avLst/>
              <a:gdLst/>
              <a:ahLst/>
              <a:cxnLst>
                <a:cxn ang="0">
                  <a:pos x="102" y="8"/>
                </a:cxn>
                <a:cxn ang="0">
                  <a:pos x="66" y="4"/>
                </a:cxn>
                <a:cxn ang="0">
                  <a:pos x="54" y="0"/>
                </a:cxn>
                <a:cxn ang="0">
                  <a:pos x="0" y="28"/>
                </a:cxn>
                <a:cxn ang="0">
                  <a:pos x="28" y="40"/>
                </a:cxn>
                <a:cxn ang="0">
                  <a:pos x="42" y="60"/>
                </a:cxn>
                <a:cxn ang="0">
                  <a:pos x="66" y="68"/>
                </a:cxn>
                <a:cxn ang="0">
                  <a:pos x="78" y="72"/>
                </a:cxn>
                <a:cxn ang="0">
                  <a:pos x="130" y="60"/>
                </a:cxn>
                <a:cxn ang="0">
                  <a:pos x="172" y="44"/>
                </a:cxn>
                <a:cxn ang="0">
                  <a:pos x="148" y="18"/>
                </a:cxn>
                <a:cxn ang="0">
                  <a:pos x="136" y="4"/>
                </a:cxn>
                <a:cxn ang="0">
                  <a:pos x="102" y="8"/>
                </a:cxn>
              </a:cxnLst>
              <a:rect l="0" t="0" r="r" b="b"/>
              <a:pathLst>
                <a:path w="172" h="72">
                  <a:moveTo>
                    <a:pt x="102" y="8"/>
                  </a:moveTo>
                  <a:cubicBezTo>
                    <a:pt x="89" y="12"/>
                    <a:pt x="78" y="8"/>
                    <a:pt x="66" y="4"/>
                  </a:cubicBezTo>
                  <a:cubicBezTo>
                    <a:pt x="62" y="3"/>
                    <a:pt x="54" y="0"/>
                    <a:pt x="54" y="0"/>
                  </a:cubicBezTo>
                  <a:cubicBezTo>
                    <a:pt x="38" y="5"/>
                    <a:pt x="12" y="16"/>
                    <a:pt x="0" y="28"/>
                  </a:cubicBezTo>
                  <a:cubicBezTo>
                    <a:pt x="4" y="39"/>
                    <a:pt x="18" y="39"/>
                    <a:pt x="28" y="40"/>
                  </a:cubicBezTo>
                  <a:cubicBezTo>
                    <a:pt x="39" y="44"/>
                    <a:pt x="41" y="60"/>
                    <a:pt x="42" y="60"/>
                  </a:cubicBezTo>
                  <a:cubicBezTo>
                    <a:pt x="50" y="63"/>
                    <a:pt x="58" y="65"/>
                    <a:pt x="66" y="68"/>
                  </a:cubicBezTo>
                  <a:cubicBezTo>
                    <a:pt x="70" y="69"/>
                    <a:pt x="78" y="72"/>
                    <a:pt x="78" y="72"/>
                  </a:cubicBezTo>
                  <a:cubicBezTo>
                    <a:pt x="92" y="71"/>
                    <a:pt x="117" y="69"/>
                    <a:pt x="130" y="60"/>
                  </a:cubicBezTo>
                  <a:cubicBezTo>
                    <a:pt x="148" y="48"/>
                    <a:pt x="150" y="46"/>
                    <a:pt x="172" y="44"/>
                  </a:cubicBezTo>
                  <a:cubicBezTo>
                    <a:pt x="169" y="29"/>
                    <a:pt x="162" y="23"/>
                    <a:pt x="148" y="18"/>
                  </a:cubicBezTo>
                  <a:cubicBezTo>
                    <a:pt x="145" y="10"/>
                    <a:pt x="144" y="7"/>
                    <a:pt x="136" y="4"/>
                  </a:cubicBezTo>
                  <a:cubicBezTo>
                    <a:pt x="134" y="4"/>
                    <a:pt x="105" y="11"/>
                    <a:pt x="102" y="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Freeform 44"/>
            <p:cNvSpPr/>
            <p:nvPr/>
          </p:nvSpPr>
          <p:spPr bwMode="invGray">
            <a:xfrm>
              <a:off x="2393" y="2038"/>
              <a:ext cx="39" cy="24"/>
            </a:xfrm>
            <a:custGeom>
              <a:avLst/>
              <a:gdLst/>
              <a:ahLst/>
              <a:cxnLst>
                <a:cxn ang="0">
                  <a:pos x="34" y="0"/>
                </a:cxn>
                <a:cxn ang="0">
                  <a:pos x="8" y="20"/>
                </a:cxn>
                <a:cxn ang="0">
                  <a:pos x="24" y="32"/>
                </a:cxn>
                <a:cxn ang="0">
                  <a:pos x="42" y="30"/>
                </a:cxn>
                <a:cxn ang="0">
                  <a:pos x="34" y="0"/>
                </a:cxn>
              </a:cxnLst>
              <a:rect l="0" t="0" r="r" b="b"/>
              <a:pathLst>
                <a:path w="52" h="32">
                  <a:moveTo>
                    <a:pt x="34" y="0"/>
                  </a:moveTo>
                  <a:cubicBezTo>
                    <a:pt x="30" y="12"/>
                    <a:pt x="19" y="16"/>
                    <a:pt x="8" y="20"/>
                  </a:cubicBezTo>
                  <a:cubicBezTo>
                    <a:pt x="0" y="32"/>
                    <a:pt x="14" y="31"/>
                    <a:pt x="24" y="32"/>
                  </a:cubicBezTo>
                  <a:cubicBezTo>
                    <a:pt x="30" y="31"/>
                    <a:pt x="36" y="32"/>
                    <a:pt x="42" y="30"/>
                  </a:cubicBezTo>
                  <a:cubicBezTo>
                    <a:pt x="52" y="26"/>
                    <a:pt x="34" y="3"/>
                    <a:pt x="3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45"/>
            <p:cNvSpPr/>
            <p:nvPr/>
          </p:nvSpPr>
          <p:spPr bwMode="invGray">
            <a:xfrm>
              <a:off x="2662" y="2006"/>
              <a:ext cx="155" cy="63"/>
            </a:xfrm>
            <a:custGeom>
              <a:avLst/>
              <a:gdLst/>
              <a:ahLst/>
              <a:cxnLst>
                <a:cxn ang="0">
                  <a:pos x="191" y="7"/>
                </a:cxn>
                <a:cxn ang="0">
                  <a:pos x="103" y="9"/>
                </a:cxn>
                <a:cxn ang="0">
                  <a:pos x="109" y="25"/>
                </a:cxn>
                <a:cxn ang="0">
                  <a:pos x="107" y="33"/>
                </a:cxn>
                <a:cxn ang="0">
                  <a:pos x="89" y="27"/>
                </a:cxn>
                <a:cxn ang="0">
                  <a:pos x="77" y="19"/>
                </a:cxn>
                <a:cxn ang="0">
                  <a:pos x="23" y="27"/>
                </a:cxn>
                <a:cxn ang="0">
                  <a:pos x="31" y="49"/>
                </a:cxn>
                <a:cxn ang="0">
                  <a:pos x="55" y="53"/>
                </a:cxn>
                <a:cxn ang="0">
                  <a:pos x="75" y="73"/>
                </a:cxn>
                <a:cxn ang="0">
                  <a:pos x="89" y="85"/>
                </a:cxn>
                <a:cxn ang="0">
                  <a:pos x="109" y="67"/>
                </a:cxn>
                <a:cxn ang="0">
                  <a:pos x="121" y="59"/>
                </a:cxn>
                <a:cxn ang="0">
                  <a:pos x="127" y="47"/>
                </a:cxn>
                <a:cxn ang="0">
                  <a:pos x="167" y="35"/>
                </a:cxn>
                <a:cxn ang="0">
                  <a:pos x="187" y="31"/>
                </a:cxn>
                <a:cxn ang="0">
                  <a:pos x="199" y="27"/>
                </a:cxn>
                <a:cxn ang="0">
                  <a:pos x="191" y="7"/>
                </a:cxn>
              </a:cxnLst>
              <a:rect l="0" t="0" r="r" b="b"/>
              <a:pathLst>
                <a:path w="206" h="85">
                  <a:moveTo>
                    <a:pt x="191" y="7"/>
                  </a:moveTo>
                  <a:cubicBezTo>
                    <a:pt x="165" y="6"/>
                    <a:pt x="130" y="0"/>
                    <a:pt x="103" y="9"/>
                  </a:cubicBezTo>
                  <a:cubicBezTo>
                    <a:pt x="100" y="18"/>
                    <a:pt x="101" y="20"/>
                    <a:pt x="109" y="25"/>
                  </a:cubicBezTo>
                  <a:cubicBezTo>
                    <a:pt x="111" y="28"/>
                    <a:pt x="118" y="34"/>
                    <a:pt x="107" y="33"/>
                  </a:cubicBezTo>
                  <a:cubicBezTo>
                    <a:pt x="101" y="32"/>
                    <a:pt x="89" y="27"/>
                    <a:pt x="89" y="27"/>
                  </a:cubicBezTo>
                  <a:cubicBezTo>
                    <a:pt x="86" y="24"/>
                    <a:pt x="82" y="18"/>
                    <a:pt x="77" y="19"/>
                  </a:cubicBezTo>
                  <a:cubicBezTo>
                    <a:pt x="52" y="22"/>
                    <a:pt x="57" y="25"/>
                    <a:pt x="23" y="27"/>
                  </a:cubicBezTo>
                  <a:cubicBezTo>
                    <a:pt x="0" y="31"/>
                    <a:pt x="18" y="45"/>
                    <a:pt x="31" y="49"/>
                  </a:cubicBezTo>
                  <a:cubicBezTo>
                    <a:pt x="43" y="53"/>
                    <a:pt x="35" y="51"/>
                    <a:pt x="55" y="53"/>
                  </a:cubicBezTo>
                  <a:cubicBezTo>
                    <a:pt x="63" y="59"/>
                    <a:pt x="66" y="67"/>
                    <a:pt x="75" y="73"/>
                  </a:cubicBezTo>
                  <a:cubicBezTo>
                    <a:pt x="78" y="81"/>
                    <a:pt x="81" y="82"/>
                    <a:pt x="89" y="85"/>
                  </a:cubicBezTo>
                  <a:cubicBezTo>
                    <a:pt x="104" y="81"/>
                    <a:pt x="99" y="75"/>
                    <a:pt x="109" y="67"/>
                  </a:cubicBezTo>
                  <a:cubicBezTo>
                    <a:pt x="113" y="64"/>
                    <a:pt x="121" y="59"/>
                    <a:pt x="121" y="59"/>
                  </a:cubicBezTo>
                  <a:cubicBezTo>
                    <a:pt x="123" y="55"/>
                    <a:pt x="124" y="50"/>
                    <a:pt x="127" y="47"/>
                  </a:cubicBezTo>
                  <a:cubicBezTo>
                    <a:pt x="132" y="41"/>
                    <a:pt x="158" y="37"/>
                    <a:pt x="167" y="35"/>
                  </a:cubicBezTo>
                  <a:cubicBezTo>
                    <a:pt x="174" y="34"/>
                    <a:pt x="181" y="33"/>
                    <a:pt x="187" y="31"/>
                  </a:cubicBezTo>
                  <a:cubicBezTo>
                    <a:pt x="191" y="30"/>
                    <a:pt x="199" y="27"/>
                    <a:pt x="199" y="27"/>
                  </a:cubicBezTo>
                  <a:cubicBezTo>
                    <a:pt x="206" y="16"/>
                    <a:pt x="199" y="15"/>
                    <a:pt x="191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46"/>
            <p:cNvSpPr/>
            <p:nvPr/>
          </p:nvSpPr>
          <p:spPr bwMode="invGray">
            <a:xfrm>
              <a:off x="2759" y="2039"/>
              <a:ext cx="48" cy="21"/>
            </a:xfrm>
            <a:custGeom>
              <a:avLst/>
              <a:gdLst/>
              <a:ahLst/>
              <a:cxnLst>
                <a:cxn ang="0">
                  <a:pos x="36" y="6"/>
                </a:cxn>
                <a:cxn ang="0">
                  <a:pos x="8" y="4"/>
                </a:cxn>
                <a:cxn ang="0">
                  <a:pos x="24" y="28"/>
                </a:cxn>
                <a:cxn ang="0">
                  <a:pos x="54" y="14"/>
                </a:cxn>
                <a:cxn ang="0">
                  <a:pos x="36" y="6"/>
                </a:cxn>
              </a:cxnLst>
              <a:rect l="0" t="0" r="r" b="b"/>
              <a:pathLst>
                <a:path w="64" h="28">
                  <a:moveTo>
                    <a:pt x="36" y="6"/>
                  </a:moveTo>
                  <a:cubicBezTo>
                    <a:pt x="32" y="18"/>
                    <a:pt x="19" y="0"/>
                    <a:pt x="8" y="4"/>
                  </a:cubicBezTo>
                  <a:cubicBezTo>
                    <a:pt x="0" y="16"/>
                    <a:pt x="14" y="27"/>
                    <a:pt x="24" y="28"/>
                  </a:cubicBezTo>
                  <a:cubicBezTo>
                    <a:pt x="30" y="27"/>
                    <a:pt x="48" y="16"/>
                    <a:pt x="54" y="14"/>
                  </a:cubicBezTo>
                  <a:cubicBezTo>
                    <a:pt x="64" y="10"/>
                    <a:pt x="36" y="9"/>
                    <a:pt x="36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47"/>
            <p:cNvSpPr/>
            <p:nvPr/>
          </p:nvSpPr>
          <p:spPr bwMode="invGray">
            <a:xfrm>
              <a:off x="2467" y="2311"/>
              <a:ext cx="109" cy="132"/>
            </a:xfrm>
            <a:custGeom>
              <a:avLst/>
              <a:gdLst/>
              <a:ahLst/>
              <a:cxnLst>
                <a:cxn ang="0">
                  <a:pos x="24" y="19"/>
                </a:cxn>
                <a:cxn ang="0">
                  <a:pos x="0" y="25"/>
                </a:cxn>
                <a:cxn ang="0">
                  <a:pos x="14" y="43"/>
                </a:cxn>
                <a:cxn ang="0">
                  <a:pos x="34" y="87"/>
                </a:cxn>
                <a:cxn ang="0">
                  <a:pos x="52" y="91"/>
                </a:cxn>
                <a:cxn ang="0">
                  <a:pos x="50" y="107"/>
                </a:cxn>
                <a:cxn ang="0">
                  <a:pos x="28" y="113"/>
                </a:cxn>
                <a:cxn ang="0">
                  <a:pos x="16" y="131"/>
                </a:cxn>
                <a:cxn ang="0">
                  <a:pos x="18" y="137"/>
                </a:cxn>
                <a:cxn ang="0">
                  <a:pos x="30" y="141"/>
                </a:cxn>
                <a:cxn ang="0">
                  <a:pos x="18" y="169"/>
                </a:cxn>
                <a:cxn ang="0">
                  <a:pos x="20" y="175"/>
                </a:cxn>
                <a:cxn ang="0">
                  <a:pos x="34" y="171"/>
                </a:cxn>
                <a:cxn ang="0">
                  <a:pos x="58" y="169"/>
                </a:cxn>
                <a:cxn ang="0">
                  <a:pos x="92" y="171"/>
                </a:cxn>
                <a:cxn ang="0">
                  <a:pos x="110" y="169"/>
                </a:cxn>
                <a:cxn ang="0">
                  <a:pos x="122" y="165"/>
                </a:cxn>
                <a:cxn ang="0">
                  <a:pos x="128" y="141"/>
                </a:cxn>
                <a:cxn ang="0">
                  <a:pos x="146" y="133"/>
                </a:cxn>
                <a:cxn ang="0">
                  <a:pos x="110" y="109"/>
                </a:cxn>
                <a:cxn ang="0">
                  <a:pos x="88" y="83"/>
                </a:cxn>
                <a:cxn ang="0">
                  <a:pos x="82" y="69"/>
                </a:cxn>
                <a:cxn ang="0">
                  <a:pos x="64" y="61"/>
                </a:cxn>
                <a:cxn ang="0">
                  <a:pos x="86" y="45"/>
                </a:cxn>
                <a:cxn ang="0">
                  <a:pos x="64" y="31"/>
                </a:cxn>
                <a:cxn ang="0">
                  <a:pos x="70" y="13"/>
                </a:cxn>
                <a:cxn ang="0">
                  <a:pos x="46" y="1"/>
                </a:cxn>
                <a:cxn ang="0">
                  <a:pos x="30" y="9"/>
                </a:cxn>
                <a:cxn ang="0">
                  <a:pos x="24" y="19"/>
                </a:cxn>
              </a:cxnLst>
              <a:rect l="0" t="0" r="r" b="b"/>
              <a:pathLst>
                <a:path w="146" h="176">
                  <a:moveTo>
                    <a:pt x="24" y="19"/>
                  </a:moveTo>
                  <a:cubicBezTo>
                    <a:pt x="13" y="23"/>
                    <a:pt x="7" y="15"/>
                    <a:pt x="0" y="25"/>
                  </a:cubicBezTo>
                  <a:cubicBezTo>
                    <a:pt x="2" y="32"/>
                    <a:pt x="14" y="43"/>
                    <a:pt x="14" y="43"/>
                  </a:cubicBezTo>
                  <a:cubicBezTo>
                    <a:pt x="19" y="58"/>
                    <a:pt x="20" y="78"/>
                    <a:pt x="34" y="87"/>
                  </a:cubicBezTo>
                  <a:cubicBezTo>
                    <a:pt x="42" y="84"/>
                    <a:pt x="45" y="86"/>
                    <a:pt x="52" y="91"/>
                  </a:cubicBezTo>
                  <a:cubicBezTo>
                    <a:pt x="57" y="105"/>
                    <a:pt x="60" y="101"/>
                    <a:pt x="50" y="107"/>
                  </a:cubicBezTo>
                  <a:cubicBezTo>
                    <a:pt x="38" y="105"/>
                    <a:pt x="32" y="101"/>
                    <a:pt x="28" y="113"/>
                  </a:cubicBezTo>
                  <a:cubicBezTo>
                    <a:pt x="32" y="129"/>
                    <a:pt x="33" y="128"/>
                    <a:pt x="16" y="131"/>
                  </a:cubicBezTo>
                  <a:cubicBezTo>
                    <a:pt x="17" y="133"/>
                    <a:pt x="16" y="136"/>
                    <a:pt x="18" y="137"/>
                  </a:cubicBezTo>
                  <a:cubicBezTo>
                    <a:pt x="21" y="139"/>
                    <a:pt x="30" y="141"/>
                    <a:pt x="30" y="141"/>
                  </a:cubicBezTo>
                  <a:cubicBezTo>
                    <a:pt x="28" y="152"/>
                    <a:pt x="21" y="159"/>
                    <a:pt x="18" y="169"/>
                  </a:cubicBezTo>
                  <a:cubicBezTo>
                    <a:pt x="19" y="171"/>
                    <a:pt x="18" y="174"/>
                    <a:pt x="20" y="175"/>
                  </a:cubicBezTo>
                  <a:cubicBezTo>
                    <a:pt x="22" y="176"/>
                    <a:pt x="32" y="171"/>
                    <a:pt x="34" y="171"/>
                  </a:cubicBezTo>
                  <a:cubicBezTo>
                    <a:pt x="42" y="170"/>
                    <a:pt x="50" y="170"/>
                    <a:pt x="58" y="169"/>
                  </a:cubicBezTo>
                  <a:cubicBezTo>
                    <a:pt x="70" y="167"/>
                    <a:pt x="80" y="167"/>
                    <a:pt x="92" y="171"/>
                  </a:cubicBezTo>
                  <a:cubicBezTo>
                    <a:pt x="98" y="170"/>
                    <a:pt x="104" y="170"/>
                    <a:pt x="110" y="169"/>
                  </a:cubicBezTo>
                  <a:cubicBezTo>
                    <a:pt x="114" y="168"/>
                    <a:pt x="122" y="165"/>
                    <a:pt x="122" y="165"/>
                  </a:cubicBezTo>
                  <a:cubicBezTo>
                    <a:pt x="124" y="158"/>
                    <a:pt x="123" y="147"/>
                    <a:pt x="128" y="141"/>
                  </a:cubicBezTo>
                  <a:cubicBezTo>
                    <a:pt x="132" y="136"/>
                    <a:pt x="146" y="133"/>
                    <a:pt x="146" y="133"/>
                  </a:cubicBezTo>
                  <a:cubicBezTo>
                    <a:pt x="142" y="105"/>
                    <a:pt x="143" y="111"/>
                    <a:pt x="110" y="109"/>
                  </a:cubicBezTo>
                  <a:cubicBezTo>
                    <a:pt x="102" y="97"/>
                    <a:pt x="103" y="88"/>
                    <a:pt x="88" y="83"/>
                  </a:cubicBezTo>
                  <a:cubicBezTo>
                    <a:pt x="85" y="79"/>
                    <a:pt x="86" y="72"/>
                    <a:pt x="82" y="69"/>
                  </a:cubicBezTo>
                  <a:cubicBezTo>
                    <a:pt x="77" y="65"/>
                    <a:pt x="69" y="65"/>
                    <a:pt x="64" y="61"/>
                  </a:cubicBezTo>
                  <a:cubicBezTo>
                    <a:pt x="52" y="43"/>
                    <a:pt x="67" y="47"/>
                    <a:pt x="86" y="45"/>
                  </a:cubicBezTo>
                  <a:cubicBezTo>
                    <a:pt x="93" y="25"/>
                    <a:pt x="83" y="29"/>
                    <a:pt x="64" y="31"/>
                  </a:cubicBezTo>
                  <a:cubicBezTo>
                    <a:pt x="62" y="25"/>
                    <a:pt x="70" y="13"/>
                    <a:pt x="70" y="13"/>
                  </a:cubicBezTo>
                  <a:cubicBezTo>
                    <a:pt x="64" y="4"/>
                    <a:pt x="56" y="3"/>
                    <a:pt x="46" y="1"/>
                  </a:cubicBezTo>
                  <a:cubicBezTo>
                    <a:pt x="35" y="3"/>
                    <a:pt x="34" y="0"/>
                    <a:pt x="30" y="9"/>
                  </a:cubicBezTo>
                  <a:cubicBezTo>
                    <a:pt x="25" y="21"/>
                    <a:pt x="29" y="24"/>
                    <a:pt x="24" y="1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4" name="Freeform 48"/>
            <p:cNvSpPr/>
            <p:nvPr/>
          </p:nvSpPr>
          <p:spPr bwMode="invGray">
            <a:xfrm>
              <a:off x="2413" y="2359"/>
              <a:ext cx="69" cy="68"/>
            </a:xfrm>
            <a:custGeom>
              <a:avLst/>
              <a:gdLst/>
              <a:ahLst/>
              <a:cxnLst>
                <a:cxn ang="0">
                  <a:pos x="58" y="6"/>
                </a:cxn>
                <a:cxn ang="0">
                  <a:pos x="82" y="8"/>
                </a:cxn>
                <a:cxn ang="0">
                  <a:pos x="92" y="26"/>
                </a:cxn>
                <a:cxn ang="0">
                  <a:pos x="78" y="48"/>
                </a:cxn>
                <a:cxn ang="0">
                  <a:pos x="46" y="76"/>
                </a:cxn>
                <a:cxn ang="0">
                  <a:pos x="18" y="92"/>
                </a:cxn>
                <a:cxn ang="0">
                  <a:pos x="8" y="72"/>
                </a:cxn>
                <a:cxn ang="0">
                  <a:pos x="20" y="64"/>
                </a:cxn>
                <a:cxn ang="0">
                  <a:pos x="14" y="46"/>
                </a:cxn>
                <a:cxn ang="0">
                  <a:pos x="40" y="28"/>
                </a:cxn>
                <a:cxn ang="0">
                  <a:pos x="58" y="6"/>
                </a:cxn>
              </a:cxnLst>
              <a:rect l="0" t="0" r="r" b="b"/>
              <a:pathLst>
                <a:path w="92" h="92">
                  <a:moveTo>
                    <a:pt x="58" y="6"/>
                  </a:moveTo>
                  <a:cubicBezTo>
                    <a:pt x="67" y="0"/>
                    <a:pt x="73" y="2"/>
                    <a:pt x="82" y="8"/>
                  </a:cubicBezTo>
                  <a:cubicBezTo>
                    <a:pt x="91" y="22"/>
                    <a:pt x="88" y="15"/>
                    <a:pt x="92" y="26"/>
                  </a:cubicBezTo>
                  <a:cubicBezTo>
                    <a:pt x="89" y="36"/>
                    <a:pt x="82" y="37"/>
                    <a:pt x="78" y="48"/>
                  </a:cubicBezTo>
                  <a:cubicBezTo>
                    <a:pt x="85" y="69"/>
                    <a:pt x="60" y="71"/>
                    <a:pt x="46" y="76"/>
                  </a:cubicBezTo>
                  <a:cubicBezTo>
                    <a:pt x="40" y="86"/>
                    <a:pt x="28" y="86"/>
                    <a:pt x="18" y="92"/>
                  </a:cubicBezTo>
                  <a:cubicBezTo>
                    <a:pt x="9" y="90"/>
                    <a:pt x="0" y="84"/>
                    <a:pt x="8" y="72"/>
                  </a:cubicBezTo>
                  <a:cubicBezTo>
                    <a:pt x="11" y="68"/>
                    <a:pt x="20" y="64"/>
                    <a:pt x="20" y="64"/>
                  </a:cubicBezTo>
                  <a:cubicBezTo>
                    <a:pt x="23" y="55"/>
                    <a:pt x="21" y="53"/>
                    <a:pt x="14" y="46"/>
                  </a:cubicBezTo>
                  <a:cubicBezTo>
                    <a:pt x="18" y="30"/>
                    <a:pt x="28" y="36"/>
                    <a:pt x="40" y="28"/>
                  </a:cubicBezTo>
                  <a:cubicBezTo>
                    <a:pt x="56" y="17"/>
                    <a:pt x="50" y="24"/>
                    <a:pt x="58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5" name="Freeform 49"/>
            <p:cNvSpPr/>
            <p:nvPr/>
          </p:nvSpPr>
          <p:spPr bwMode="invGray">
            <a:xfrm>
              <a:off x="4099" y="3502"/>
              <a:ext cx="474" cy="495"/>
            </a:xfrm>
            <a:custGeom>
              <a:avLst/>
              <a:gdLst/>
              <a:ahLst/>
              <a:cxnLst>
                <a:cxn ang="0">
                  <a:pos x="212" y="11"/>
                </a:cxn>
                <a:cxn ang="0">
                  <a:pos x="176" y="19"/>
                </a:cxn>
                <a:cxn ang="0">
                  <a:pos x="144" y="51"/>
                </a:cxn>
                <a:cxn ang="0">
                  <a:pos x="104" y="59"/>
                </a:cxn>
                <a:cxn ang="0">
                  <a:pos x="84" y="75"/>
                </a:cxn>
                <a:cxn ang="0">
                  <a:pos x="68" y="115"/>
                </a:cxn>
                <a:cxn ang="0">
                  <a:pos x="36" y="167"/>
                </a:cxn>
                <a:cxn ang="0">
                  <a:pos x="0" y="179"/>
                </a:cxn>
                <a:cxn ang="0">
                  <a:pos x="72" y="323"/>
                </a:cxn>
                <a:cxn ang="0">
                  <a:pos x="120" y="427"/>
                </a:cxn>
                <a:cxn ang="0">
                  <a:pos x="144" y="443"/>
                </a:cxn>
                <a:cxn ang="0">
                  <a:pos x="168" y="451"/>
                </a:cxn>
                <a:cxn ang="0">
                  <a:pos x="228" y="431"/>
                </a:cxn>
                <a:cxn ang="0">
                  <a:pos x="252" y="423"/>
                </a:cxn>
                <a:cxn ang="0">
                  <a:pos x="300" y="451"/>
                </a:cxn>
                <a:cxn ang="0">
                  <a:pos x="324" y="527"/>
                </a:cxn>
                <a:cxn ang="0">
                  <a:pos x="336" y="523"/>
                </a:cxn>
                <a:cxn ang="0">
                  <a:pos x="344" y="511"/>
                </a:cxn>
                <a:cxn ang="0">
                  <a:pos x="368" y="547"/>
                </a:cxn>
                <a:cxn ang="0">
                  <a:pos x="404" y="571"/>
                </a:cxn>
                <a:cxn ang="0">
                  <a:pos x="436" y="603"/>
                </a:cxn>
                <a:cxn ang="0">
                  <a:pos x="444" y="615"/>
                </a:cxn>
                <a:cxn ang="0">
                  <a:pos x="456" y="623"/>
                </a:cxn>
                <a:cxn ang="0">
                  <a:pos x="484" y="655"/>
                </a:cxn>
                <a:cxn ang="0">
                  <a:pos x="492" y="631"/>
                </a:cxn>
                <a:cxn ang="0">
                  <a:pos x="540" y="659"/>
                </a:cxn>
                <a:cxn ang="0">
                  <a:pos x="588" y="655"/>
                </a:cxn>
                <a:cxn ang="0">
                  <a:pos x="616" y="531"/>
                </a:cxn>
                <a:cxn ang="0">
                  <a:pos x="632" y="463"/>
                </a:cxn>
                <a:cxn ang="0">
                  <a:pos x="620" y="367"/>
                </a:cxn>
                <a:cxn ang="0">
                  <a:pos x="536" y="271"/>
                </a:cxn>
                <a:cxn ang="0">
                  <a:pos x="528" y="235"/>
                </a:cxn>
                <a:cxn ang="0">
                  <a:pos x="460" y="179"/>
                </a:cxn>
                <a:cxn ang="0">
                  <a:pos x="472" y="155"/>
                </a:cxn>
                <a:cxn ang="0">
                  <a:pos x="456" y="131"/>
                </a:cxn>
                <a:cxn ang="0">
                  <a:pos x="416" y="79"/>
                </a:cxn>
                <a:cxn ang="0">
                  <a:pos x="392" y="31"/>
                </a:cxn>
                <a:cxn ang="0">
                  <a:pos x="388" y="19"/>
                </a:cxn>
                <a:cxn ang="0">
                  <a:pos x="364" y="151"/>
                </a:cxn>
                <a:cxn ang="0">
                  <a:pos x="324" y="115"/>
                </a:cxn>
                <a:cxn ang="0">
                  <a:pos x="292" y="111"/>
                </a:cxn>
                <a:cxn ang="0">
                  <a:pos x="272" y="87"/>
                </a:cxn>
                <a:cxn ang="0">
                  <a:pos x="264" y="63"/>
                </a:cxn>
                <a:cxn ang="0">
                  <a:pos x="276" y="55"/>
                </a:cxn>
                <a:cxn ang="0">
                  <a:pos x="240" y="19"/>
                </a:cxn>
                <a:cxn ang="0">
                  <a:pos x="216" y="11"/>
                </a:cxn>
                <a:cxn ang="0">
                  <a:pos x="204" y="7"/>
                </a:cxn>
                <a:cxn ang="0">
                  <a:pos x="212" y="11"/>
                </a:cxn>
              </a:cxnLst>
              <a:rect l="0" t="0" r="r" b="b"/>
              <a:pathLst>
                <a:path w="633" h="660">
                  <a:moveTo>
                    <a:pt x="212" y="11"/>
                  </a:moveTo>
                  <a:cubicBezTo>
                    <a:pt x="195" y="0"/>
                    <a:pt x="187" y="2"/>
                    <a:pt x="176" y="19"/>
                  </a:cubicBezTo>
                  <a:cubicBezTo>
                    <a:pt x="171" y="61"/>
                    <a:pt x="181" y="88"/>
                    <a:pt x="144" y="51"/>
                  </a:cubicBezTo>
                  <a:cubicBezTo>
                    <a:pt x="131" y="53"/>
                    <a:pt x="115" y="51"/>
                    <a:pt x="104" y="59"/>
                  </a:cubicBezTo>
                  <a:cubicBezTo>
                    <a:pt x="78" y="80"/>
                    <a:pt x="114" y="65"/>
                    <a:pt x="84" y="75"/>
                  </a:cubicBezTo>
                  <a:cubicBezTo>
                    <a:pt x="78" y="94"/>
                    <a:pt x="92" y="107"/>
                    <a:pt x="68" y="115"/>
                  </a:cubicBezTo>
                  <a:cubicBezTo>
                    <a:pt x="55" y="135"/>
                    <a:pt x="59" y="159"/>
                    <a:pt x="36" y="167"/>
                  </a:cubicBezTo>
                  <a:cubicBezTo>
                    <a:pt x="16" y="163"/>
                    <a:pt x="7" y="158"/>
                    <a:pt x="0" y="179"/>
                  </a:cubicBezTo>
                  <a:cubicBezTo>
                    <a:pt x="9" y="232"/>
                    <a:pt x="43" y="279"/>
                    <a:pt x="72" y="323"/>
                  </a:cubicBezTo>
                  <a:cubicBezTo>
                    <a:pt x="82" y="371"/>
                    <a:pt x="85" y="392"/>
                    <a:pt x="120" y="427"/>
                  </a:cubicBezTo>
                  <a:cubicBezTo>
                    <a:pt x="127" y="434"/>
                    <a:pt x="136" y="438"/>
                    <a:pt x="144" y="443"/>
                  </a:cubicBezTo>
                  <a:cubicBezTo>
                    <a:pt x="151" y="448"/>
                    <a:pt x="168" y="451"/>
                    <a:pt x="168" y="451"/>
                  </a:cubicBezTo>
                  <a:cubicBezTo>
                    <a:pt x="188" y="444"/>
                    <a:pt x="208" y="438"/>
                    <a:pt x="228" y="431"/>
                  </a:cubicBezTo>
                  <a:cubicBezTo>
                    <a:pt x="236" y="428"/>
                    <a:pt x="252" y="423"/>
                    <a:pt x="252" y="423"/>
                  </a:cubicBezTo>
                  <a:cubicBezTo>
                    <a:pt x="271" y="429"/>
                    <a:pt x="281" y="445"/>
                    <a:pt x="300" y="451"/>
                  </a:cubicBezTo>
                  <a:cubicBezTo>
                    <a:pt x="320" y="471"/>
                    <a:pt x="315" y="500"/>
                    <a:pt x="324" y="527"/>
                  </a:cubicBezTo>
                  <a:cubicBezTo>
                    <a:pt x="328" y="526"/>
                    <a:pt x="333" y="526"/>
                    <a:pt x="336" y="523"/>
                  </a:cubicBezTo>
                  <a:cubicBezTo>
                    <a:pt x="340" y="520"/>
                    <a:pt x="339" y="511"/>
                    <a:pt x="344" y="511"/>
                  </a:cubicBezTo>
                  <a:cubicBezTo>
                    <a:pt x="358" y="511"/>
                    <a:pt x="362" y="541"/>
                    <a:pt x="368" y="547"/>
                  </a:cubicBezTo>
                  <a:cubicBezTo>
                    <a:pt x="378" y="557"/>
                    <a:pt x="392" y="563"/>
                    <a:pt x="404" y="571"/>
                  </a:cubicBezTo>
                  <a:cubicBezTo>
                    <a:pt x="418" y="580"/>
                    <a:pt x="422" y="594"/>
                    <a:pt x="436" y="603"/>
                  </a:cubicBezTo>
                  <a:cubicBezTo>
                    <a:pt x="439" y="607"/>
                    <a:pt x="441" y="612"/>
                    <a:pt x="444" y="615"/>
                  </a:cubicBezTo>
                  <a:cubicBezTo>
                    <a:pt x="447" y="618"/>
                    <a:pt x="453" y="619"/>
                    <a:pt x="456" y="623"/>
                  </a:cubicBezTo>
                  <a:cubicBezTo>
                    <a:pt x="489" y="660"/>
                    <a:pt x="457" y="637"/>
                    <a:pt x="484" y="655"/>
                  </a:cubicBezTo>
                  <a:cubicBezTo>
                    <a:pt x="487" y="647"/>
                    <a:pt x="485" y="626"/>
                    <a:pt x="492" y="631"/>
                  </a:cubicBezTo>
                  <a:cubicBezTo>
                    <a:pt x="509" y="642"/>
                    <a:pt x="522" y="653"/>
                    <a:pt x="540" y="659"/>
                  </a:cubicBezTo>
                  <a:cubicBezTo>
                    <a:pt x="557" y="642"/>
                    <a:pt x="567" y="648"/>
                    <a:pt x="588" y="655"/>
                  </a:cubicBezTo>
                  <a:cubicBezTo>
                    <a:pt x="611" y="621"/>
                    <a:pt x="573" y="560"/>
                    <a:pt x="616" y="531"/>
                  </a:cubicBezTo>
                  <a:cubicBezTo>
                    <a:pt x="632" y="507"/>
                    <a:pt x="629" y="496"/>
                    <a:pt x="632" y="463"/>
                  </a:cubicBezTo>
                  <a:cubicBezTo>
                    <a:pt x="630" y="440"/>
                    <a:pt x="633" y="390"/>
                    <a:pt x="620" y="367"/>
                  </a:cubicBezTo>
                  <a:cubicBezTo>
                    <a:pt x="600" y="332"/>
                    <a:pt x="565" y="300"/>
                    <a:pt x="536" y="271"/>
                  </a:cubicBezTo>
                  <a:cubicBezTo>
                    <a:pt x="532" y="259"/>
                    <a:pt x="532" y="247"/>
                    <a:pt x="528" y="235"/>
                  </a:cubicBezTo>
                  <a:cubicBezTo>
                    <a:pt x="525" y="225"/>
                    <a:pt x="474" y="188"/>
                    <a:pt x="460" y="179"/>
                  </a:cubicBezTo>
                  <a:cubicBezTo>
                    <a:pt x="463" y="171"/>
                    <a:pt x="471" y="164"/>
                    <a:pt x="472" y="155"/>
                  </a:cubicBezTo>
                  <a:cubicBezTo>
                    <a:pt x="474" y="144"/>
                    <a:pt x="461" y="137"/>
                    <a:pt x="456" y="131"/>
                  </a:cubicBezTo>
                  <a:cubicBezTo>
                    <a:pt x="435" y="106"/>
                    <a:pt x="451" y="88"/>
                    <a:pt x="416" y="79"/>
                  </a:cubicBezTo>
                  <a:cubicBezTo>
                    <a:pt x="395" y="48"/>
                    <a:pt x="403" y="64"/>
                    <a:pt x="392" y="31"/>
                  </a:cubicBezTo>
                  <a:cubicBezTo>
                    <a:pt x="391" y="27"/>
                    <a:pt x="388" y="19"/>
                    <a:pt x="388" y="19"/>
                  </a:cubicBezTo>
                  <a:cubicBezTo>
                    <a:pt x="362" y="58"/>
                    <a:pt x="379" y="107"/>
                    <a:pt x="364" y="151"/>
                  </a:cubicBezTo>
                  <a:cubicBezTo>
                    <a:pt x="344" y="144"/>
                    <a:pt x="344" y="120"/>
                    <a:pt x="324" y="115"/>
                  </a:cubicBezTo>
                  <a:cubicBezTo>
                    <a:pt x="314" y="112"/>
                    <a:pt x="303" y="112"/>
                    <a:pt x="292" y="111"/>
                  </a:cubicBezTo>
                  <a:cubicBezTo>
                    <a:pt x="284" y="103"/>
                    <a:pt x="276" y="97"/>
                    <a:pt x="272" y="87"/>
                  </a:cubicBezTo>
                  <a:cubicBezTo>
                    <a:pt x="269" y="79"/>
                    <a:pt x="264" y="63"/>
                    <a:pt x="264" y="63"/>
                  </a:cubicBezTo>
                  <a:cubicBezTo>
                    <a:pt x="268" y="60"/>
                    <a:pt x="273" y="58"/>
                    <a:pt x="276" y="55"/>
                  </a:cubicBezTo>
                  <a:cubicBezTo>
                    <a:pt x="300" y="31"/>
                    <a:pt x="256" y="24"/>
                    <a:pt x="240" y="19"/>
                  </a:cubicBezTo>
                  <a:cubicBezTo>
                    <a:pt x="232" y="16"/>
                    <a:pt x="224" y="14"/>
                    <a:pt x="216" y="11"/>
                  </a:cubicBezTo>
                  <a:cubicBezTo>
                    <a:pt x="212" y="10"/>
                    <a:pt x="200" y="5"/>
                    <a:pt x="204" y="7"/>
                  </a:cubicBezTo>
                  <a:cubicBezTo>
                    <a:pt x="207" y="8"/>
                    <a:pt x="209" y="10"/>
                    <a:pt x="212" y="1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6" name="Freeform 50"/>
            <p:cNvSpPr/>
            <p:nvPr/>
          </p:nvSpPr>
          <p:spPr bwMode="invGray">
            <a:xfrm>
              <a:off x="4246" y="3241"/>
              <a:ext cx="319" cy="210"/>
            </a:xfrm>
            <a:custGeom>
              <a:avLst/>
              <a:gdLst/>
              <a:ahLst/>
              <a:cxnLst>
                <a:cxn ang="0">
                  <a:pos x="84" y="60"/>
                </a:cxn>
                <a:cxn ang="0">
                  <a:pos x="68" y="36"/>
                </a:cxn>
                <a:cxn ang="0">
                  <a:pos x="64" y="16"/>
                </a:cxn>
                <a:cxn ang="0">
                  <a:pos x="52" y="12"/>
                </a:cxn>
                <a:cxn ang="0">
                  <a:pos x="16" y="16"/>
                </a:cxn>
                <a:cxn ang="0">
                  <a:pos x="44" y="40"/>
                </a:cxn>
                <a:cxn ang="0">
                  <a:pos x="48" y="52"/>
                </a:cxn>
                <a:cxn ang="0">
                  <a:pos x="24" y="68"/>
                </a:cxn>
                <a:cxn ang="0">
                  <a:pos x="88" y="92"/>
                </a:cxn>
                <a:cxn ang="0">
                  <a:pos x="124" y="112"/>
                </a:cxn>
                <a:cxn ang="0">
                  <a:pos x="128" y="124"/>
                </a:cxn>
                <a:cxn ang="0">
                  <a:pos x="140" y="132"/>
                </a:cxn>
                <a:cxn ang="0">
                  <a:pos x="148" y="156"/>
                </a:cxn>
                <a:cxn ang="0">
                  <a:pos x="132" y="196"/>
                </a:cxn>
                <a:cxn ang="0">
                  <a:pos x="180" y="188"/>
                </a:cxn>
                <a:cxn ang="0">
                  <a:pos x="192" y="216"/>
                </a:cxn>
                <a:cxn ang="0">
                  <a:pos x="216" y="224"/>
                </a:cxn>
                <a:cxn ang="0">
                  <a:pos x="228" y="228"/>
                </a:cxn>
                <a:cxn ang="0">
                  <a:pos x="252" y="224"/>
                </a:cxn>
                <a:cxn ang="0">
                  <a:pos x="276" y="196"/>
                </a:cxn>
                <a:cxn ang="0">
                  <a:pos x="336" y="252"/>
                </a:cxn>
                <a:cxn ang="0">
                  <a:pos x="364" y="280"/>
                </a:cxn>
                <a:cxn ang="0">
                  <a:pos x="360" y="224"/>
                </a:cxn>
                <a:cxn ang="0">
                  <a:pos x="336" y="200"/>
                </a:cxn>
                <a:cxn ang="0">
                  <a:pos x="372" y="168"/>
                </a:cxn>
                <a:cxn ang="0">
                  <a:pos x="408" y="156"/>
                </a:cxn>
                <a:cxn ang="0">
                  <a:pos x="420" y="152"/>
                </a:cxn>
                <a:cxn ang="0">
                  <a:pos x="424" y="140"/>
                </a:cxn>
                <a:cxn ang="0">
                  <a:pos x="356" y="148"/>
                </a:cxn>
                <a:cxn ang="0">
                  <a:pos x="304" y="140"/>
                </a:cxn>
                <a:cxn ang="0">
                  <a:pos x="300" y="128"/>
                </a:cxn>
                <a:cxn ang="0">
                  <a:pos x="292" y="116"/>
                </a:cxn>
                <a:cxn ang="0">
                  <a:pos x="220" y="80"/>
                </a:cxn>
                <a:cxn ang="0">
                  <a:pos x="160" y="60"/>
                </a:cxn>
                <a:cxn ang="0">
                  <a:pos x="136" y="52"/>
                </a:cxn>
                <a:cxn ang="0">
                  <a:pos x="80" y="52"/>
                </a:cxn>
                <a:cxn ang="0">
                  <a:pos x="68" y="32"/>
                </a:cxn>
                <a:cxn ang="0">
                  <a:pos x="68" y="0"/>
                </a:cxn>
              </a:cxnLst>
              <a:rect l="0" t="0" r="r" b="b"/>
              <a:pathLst>
                <a:path w="426" h="280">
                  <a:moveTo>
                    <a:pt x="84" y="60"/>
                  </a:moveTo>
                  <a:cubicBezTo>
                    <a:pt x="79" y="52"/>
                    <a:pt x="70" y="45"/>
                    <a:pt x="68" y="36"/>
                  </a:cubicBezTo>
                  <a:cubicBezTo>
                    <a:pt x="67" y="29"/>
                    <a:pt x="68" y="22"/>
                    <a:pt x="64" y="16"/>
                  </a:cubicBezTo>
                  <a:cubicBezTo>
                    <a:pt x="62" y="12"/>
                    <a:pt x="56" y="13"/>
                    <a:pt x="52" y="12"/>
                  </a:cubicBezTo>
                  <a:cubicBezTo>
                    <a:pt x="40" y="13"/>
                    <a:pt x="27" y="11"/>
                    <a:pt x="16" y="16"/>
                  </a:cubicBezTo>
                  <a:cubicBezTo>
                    <a:pt x="0" y="24"/>
                    <a:pt x="43" y="40"/>
                    <a:pt x="44" y="40"/>
                  </a:cubicBezTo>
                  <a:cubicBezTo>
                    <a:pt x="45" y="44"/>
                    <a:pt x="50" y="49"/>
                    <a:pt x="48" y="52"/>
                  </a:cubicBezTo>
                  <a:cubicBezTo>
                    <a:pt x="42" y="60"/>
                    <a:pt x="24" y="68"/>
                    <a:pt x="24" y="68"/>
                  </a:cubicBezTo>
                  <a:cubicBezTo>
                    <a:pt x="38" y="88"/>
                    <a:pt x="65" y="89"/>
                    <a:pt x="88" y="92"/>
                  </a:cubicBezTo>
                  <a:cubicBezTo>
                    <a:pt x="101" y="96"/>
                    <a:pt x="124" y="112"/>
                    <a:pt x="124" y="112"/>
                  </a:cubicBezTo>
                  <a:cubicBezTo>
                    <a:pt x="125" y="116"/>
                    <a:pt x="125" y="121"/>
                    <a:pt x="128" y="124"/>
                  </a:cubicBezTo>
                  <a:cubicBezTo>
                    <a:pt x="131" y="128"/>
                    <a:pt x="137" y="128"/>
                    <a:pt x="140" y="132"/>
                  </a:cubicBezTo>
                  <a:cubicBezTo>
                    <a:pt x="144" y="139"/>
                    <a:pt x="148" y="156"/>
                    <a:pt x="148" y="156"/>
                  </a:cubicBezTo>
                  <a:cubicBezTo>
                    <a:pt x="144" y="171"/>
                    <a:pt x="137" y="181"/>
                    <a:pt x="132" y="196"/>
                  </a:cubicBezTo>
                  <a:cubicBezTo>
                    <a:pt x="151" y="209"/>
                    <a:pt x="167" y="207"/>
                    <a:pt x="180" y="188"/>
                  </a:cubicBezTo>
                  <a:cubicBezTo>
                    <a:pt x="182" y="196"/>
                    <a:pt x="184" y="211"/>
                    <a:pt x="192" y="216"/>
                  </a:cubicBezTo>
                  <a:cubicBezTo>
                    <a:pt x="199" y="220"/>
                    <a:pt x="208" y="221"/>
                    <a:pt x="216" y="224"/>
                  </a:cubicBezTo>
                  <a:cubicBezTo>
                    <a:pt x="220" y="225"/>
                    <a:pt x="228" y="228"/>
                    <a:pt x="228" y="228"/>
                  </a:cubicBezTo>
                  <a:cubicBezTo>
                    <a:pt x="236" y="227"/>
                    <a:pt x="245" y="228"/>
                    <a:pt x="252" y="224"/>
                  </a:cubicBezTo>
                  <a:cubicBezTo>
                    <a:pt x="269" y="216"/>
                    <a:pt x="252" y="204"/>
                    <a:pt x="276" y="196"/>
                  </a:cubicBezTo>
                  <a:cubicBezTo>
                    <a:pt x="296" y="209"/>
                    <a:pt x="322" y="231"/>
                    <a:pt x="336" y="252"/>
                  </a:cubicBezTo>
                  <a:cubicBezTo>
                    <a:pt x="354" y="280"/>
                    <a:pt x="343" y="273"/>
                    <a:pt x="364" y="280"/>
                  </a:cubicBezTo>
                  <a:cubicBezTo>
                    <a:pt x="376" y="262"/>
                    <a:pt x="375" y="241"/>
                    <a:pt x="360" y="224"/>
                  </a:cubicBezTo>
                  <a:cubicBezTo>
                    <a:pt x="352" y="216"/>
                    <a:pt x="336" y="200"/>
                    <a:pt x="336" y="200"/>
                  </a:cubicBezTo>
                  <a:cubicBezTo>
                    <a:pt x="323" y="162"/>
                    <a:pt x="322" y="174"/>
                    <a:pt x="372" y="168"/>
                  </a:cubicBezTo>
                  <a:cubicBezTo>
                    <a:pt x="384" y="164"/>
                    <a:pt x="396" y="160"/>
                    <a:pt x="408" y="156"/>
                  </a:cubicBezTo>
                  <a:cubicBezTo>
                    <a:pt x="412" y="155"/>
                    <a:pt x="420" y="152"/>
                    <a:pt x="420" y="152"/>
                  </a:cubicBezTo>
                  <a:cubicBezTo>
                    <a:pt x="421" y="148"/>
                    <a:pt x="426" y="144"/>
                    <a:pt x="424" y="140"/>
                  </a:cubicBezTo>
                  <a:cubicBezTo>
                    <a:pt x="420" y="131"/>
                    <a:pt x="365" y="146"/>
                    <a:pt x="356" y="148"/>
                  </a:cubicBezTo>
                  <a:cubicBezTo>
                    <a:pt x="339" y="146"/>
                    <a:pt x="316" y="152"/>
                    <a:pt x="304" y="140"/>
                  </a:cubicBezTo>
                  <a:cubicBezTo>
                    <a:pt x="301" y="137"/>
                    <a:pt x="302" y="132"/>
                    <a:pt x="300" y="128"/>
                  </a:cubicBezTo>
                  <a:cubicBezTo>
                    <a:pt x="298" y="124"/>
                    <a:pt x="296" y="119"/>
                    <a:pt x="292" y="116"/>
                  </a:cubicBezTo>
                  <a:cubicBezTo>
                    <a:pt x="272" y="98"/>
                    <a:pt x="244" y="91"/>
                    <a:pt x="220" y="80"/>
                  </a:cubicBezTo>
                  <a:cubicBezTo>
                    <a:pt x="201" y="72"/>
                    <a:pt x="180" y="67"/>
                    <a:pt x="160" y="60"/>
                  </a:cubicBezTo>
                  <a:cubicBezTo>
                    <a:pt x="152" y="57"/>
                    <a:pt x="136" y="52"/>
                    <a:pt x="136" y="52"/>
                  </a:cubicBezTo>
                  <a:cubicBezTo>
                    <a:pt x="113" y="55"/>
                    <a:pt x="98" y="64"/>
                    <a:pt x="80" y="52"/>
                  </a:cubicBezTo>
                  <a:cubicBezTo>
                    <a:pt x="70" y="38"/>
                    <a:pt x="74" y="44"/>
                    <a:pt x="68" y="32"/>
                  </a:cubicBezTo>
                  <a:lnTo>
                    <a:pt x="68" y="0"/>
                  </a:lnTo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7" name="Freeform 51"/>
            <p:cNvSpPr/>
            <p:nvPr/>
          </p:nvSpPr>
          <p:spPr bwMode="invGray">
            <a:xfrm>
              <a:off x="4255" y="3243"/>
              <a:ext cx="311" cy="211"/>
            </a:xfrm>
            <a:custGeom>
              <a:avLst/>
              <a:gdLst/>
              <a:ahLst/>
              <a:cxnLst>
                <a:cxn ang="0">
                  <a:pos x="0" y="1"/>
                </a:cxn>
                <a:cxn ang="0">
                  <a:pos x="20" y="37"/>
                </a:cxn>
                <a:cxn ang="0">
                  <a:pos x="28" y="49"/>
                </a:cxn>
                <a:cxn ang="0">
                  <a:pos x="84" y="89"/>
                </a:cxn>
                <a:cxn ang="0">
                  <a:pos x="120" y="113"/>
                </a:cxn>
                <a:cxn ang="0">
                  <a:pos x="132" y="121"/>
                </a:cxn>
                <a:cxn ang="0">
                  <a:pos x="136" y="169"/>
                </a:cxn>
                <a:cxn ang="0">
                  <a:pos x="116" y="201"/>
                </a:cxn>
                <a:cxn ang="0">
                  <a:pos x="136" y="197"/>
                </a:cxn>
                <a:cxn ang="0">
                  <a:pos x="148" y="189"/>
                </a:cxn>
                <a:cxn ang="0">
                  <a:pos x="160" y="201"/>
                </a:cxn>
                <a:cxn ang="0">
                  <a:pos x="184" y="217"/>
                </a:cxn>
                <a:cxn ang="0">
                  <a:pos x="208" y="233"/>
                </a:cxn>
                <a:cxn ang="0">
                  <a:pos x="240" y="221"/>
                </a:cxn>
                <a:cxn ang="0">
                  <a:pos x="248" y="197"/>
                </a:cxn>
                <a:cxn ang="0">
                  <a:pos x="268" y="201"/>
                </a:cxn>
                <a:cxn ang="0">
                  <a:pos x="292" y="209"/>
                </a:cxn>
                <a:cxn ang="0">
                  <a:pos x="340" y="281"/>
                </a:cxn>
                <a:cxn ang="0">
                  <a:pos x="356" y="277"/>
                </a:cxn>
                <a:cxn ang="0">
                  <a:pos x="352" y="253"/>
                </a:cxn>
                <a:cxn ang="0">
                  <a:pos x="316" y="197"/>
                </a:cxn>
                <a:cxn ang="0">
                  <a:pos x="360" y="173"/>
                </a:cxn>
                <a:cxn ang="0">
                  <a:pos x="408" y="145"/>
                </a:cxn>
                <a:cxn ang="0">
                  <a:pos x="409" y="120"/>
                </a:cxn>
                <a:cxn ang="0">
                  <a:pos x="367" y="138"/>
                </a:cxn>
                <a:cxn ang="0">
                  <a:pos x="308" y="137"/>
                </a:cxn>
                <a:cxn ang="0">
                  <a:pos x="264" y="97"/>
                </a:cxn>
                <a:cxn ang="0">
                  <a:pos x="180" y="61"/>
                </a:cxn>
                <a:cxn ang="0">
                  <a:pos x="132" y="33"/>
                </a:cxn>
                <a:cxn ang="0">
                  <a:pos x="92" y="41"/>
                </a:cxn>
                <a:cxn ang="0">
                  <a:pos x="76" y="57"/>
                </a:cxn>
                <a:cxn ang="0">
                  <a:pos x="56" y="17"/>
                </a:cxn>
                <a:cxn ang="0">
                  <a:pos x="0" y="1"/>
                </a:cxn>
              </a:cxnLst>
              <a:rect l="0" t="0" r="r" b="b"/>
              <a:pathLst>
                <a:path w="416" h="282">
                  <a:moveTo>
                    <a:pt x="0" y="1"/>
                  </a:moveTo>
                  <a:cubicBezTo>
                    <a:pt x="7" y="22"/>
                    <a:pt x="2" y="9"/>
                    <a:pt x="20" y="37"/>
                  </a:cubicBezTo>
                  <a:cubicBezTo>
                    <a:pt x="23" y="41"/>
                    <a:pt x="28" y="49"/>
                    <a:pt x="28" y="49"/>
                  </a:cubicBezTo>
                  <a:cubicBezTo>
                    <a:pt x="5" y="84"/>
                    <a:pt x="65" y="78"/>
                    <a:pt x="84" y="89"/>
                  </a:cubicBezTo>
                  <a:cubicBezTo>
                    <a:pt x="97" y="96"/>
                    <a:pt x="108" y="105"/>
                    <a:pt x="120" y="113"/>
                  </a:cubicBezTo>
                  <a:cubicBezTo>
                    <a:pt x="124" y="116"/>
                    <a:pt x="132" y="121"/>
                    <a:pt x="132" y="121"/>
                  </a:cubicBezTo>
                  <a:cubicBezTo>
                    <a:pt x="138" y="138"/>
                    <a:pt x="132" y="151"/>
                    <a:pt x="136" y="169"/>
                  </a:cubicBezTo>
                  <a:cubicBezTo>
                    <a:pt x="107" y="188"/>
                    <a:pt x="110" y="176"/>
                    <a:pt x="116" y="201"/>
                  </a:cubicBezTo>
                  <a:cubicBezTo>
                    <a:pt x="123" y="200"/>
                    <a:pt x="130" y="199"/>
                    <a:pt x="136" y="197"/>
                  </a:cubicBezTo>
                  <a:cubicBezTo>
                    <a:pt x="141" y="195"/>
                    <a:pt x="143" y="188"/>
                    <a:pt x="148" y="189"/>
                  </a:cubicBezTo>
                  <a:cubicBezTo>
                    <a:pt x="154" y="190"/>
                    <a:pt x="156" y="198"/>
                    <a:pt x="160" y="201"/>
                  </a:cubicBezTo>
                  <a:cubicBezTo>
                    <a:pt x="168" y="207"/>
                    <a:pt x="176" y="212"/>
                    <a:pt x="184" y="217"/>
                  </a:cubicBezTo>
                  <a:cubicBezTo>
                    <a:pt x="192" y="222"/>
                    <a:pt x="208" y="233"/>
                    <a:pt x="208" y="233"/>
                  </a:cubicBezTo>
                  <a:cubicBezTo>
                    <a:pt x="216" y="231"/>
                    <a:pt x="234" y="230"/>
                    <a:pt x="240" y="221"/>
                  </a:cubicBezTo>
                  <a:cubicBezTo>
                    <a:pt x="244" y="214"/>
                    <a:pt x="248" y="197"/>
                    <a:pt x="248" y="197"/>
                  </a:cubicBezTo>
                  <a:cubicBezTo>
                    <a:pt x="255" y="198"/>
                    <a:pt x="261" y="199"/>
                    <a:pt x="268" y="201"/>
                  </a:cubicBezTo>
                  <a:cubicBezTo>
                    <a:pt x="276" y="203"/>
                    <a:pt x="292" y="209"/>
                    <a:pt x="292" y="209"/>
                  </a:cubicBezTo>
                  <a:cubicBezTo>
                    <a:pt x="298" y="242"/>
                    <a:pt x="306" y="270"/>
                    <a:pt x="340" y="281"/>
                  </a:cubicBezTo>
                  <a:cubicBezTo>
                    <a:pt x="345" y="280"/>
                    <a:pt x="354" y="282"/>
                    <a:pt x="356" y="277"/>
                  </a:cubicBezTo>
                  <a:cubicBezTo>
                    <a:pt x="359" y="270"/>
                    <a:pt x="355" y="260"/>
                    <a:pt x="352" y="253"/>
                  </a:cubicBezTo>
                  <a:cubicBezTo>
                    <a:pt x="346" y="238"/>
                    <a:pt x="329" y="206"/>
                    <a:pt x="316" y="197"/>
                  </a:cubicBezTo>
                  <a:cubicBezTo>
                    <a:pt x="307" y="170"/>
                    <a:pt x="339" y="175"/>
                    <a:pt x="360" y="173"/>
                  </a:cubicBezTo>
                  <a:cubicBezTo>
                    <a:pt x="383" y="165"/>
                    <a:pt x="391" y="162"/>
                    <a:pt x="408" y="145"/>
                  </a:cubicBezTo>
                  <a:cubicBezTo>
                    <a:pt x="412" y="140"/>
                    <a:pt x="416" y="121"/>
                    <a:pt x="409" y="120"/>
                  </a:cubicBezTo>
                  <a:cubicBezTo>
                    <a:pt x="402" y="119"/>
                    <a:pt x="384" y="135"/>
                    <a:pt x="367" y="138"/>
                  </a:cubicBezTo>
                  <a:cubicBezTo>
                    <a:pt x="350" y="141"/>
                    <a:pt x="325" y="144"/>
                    <a:pt x="308" y="137"/>
                  </a:cubicBezTo>
                  <a:cubicBezTo>
                    <a:pt x="286" y="130"/>
                    <a:pt x="284" y="111"/>
                    <a:pt x="264" y="97"/>
                  </a:cubicBezTo>
                  <a:cubicBezTo>
                    <a:pt x="238" y="80"/>
                    <a:pt x="203" y="76"/>
                    <a:pt x="180" y="61"/>
                  </a:cubicBezTo>
                  <a:cubicBezTo>
                    <a:pt x="163" y="50"/>
                    <a:pt x="150" y="39"/>
                    <a:pt x="132" y="33"/>
                  </a:cubicBezTo>
                  <a:cubicBezTo>
                    <a:pt x="119" y="35"/>
                    <a:pt x="102" y="31"/>
                    <a:pt x="92" y="41"/>
                  </a:cubicBezTo>
                  <a:cubicBezTo>
                    <a:pt x="71" y="62"/>
                    <a:pt x="108" y="46"/>
                    <a:pt x="76" y="57"/>
                  </a:cubicBezTo>
                  <a:cubicBezTo>
                    <a:pt x="52" y="49"/>
                    <a:pt x="67" y="38"/>
                    <a:pt x="56" y="17"/>
                  </a:cubicBezTo>
                  <a:cubicBezTo>
                    <a:pt x="48" y="0"/>
                    <a:pt x="16" y="1"/>
                    <a:pt x="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8" name="Freeform 52"/>
            <p:cNvSpPr/>
            <p:nvPr/>
          </p:nvSpPr>
          <p:spPr bwMode="invGray">
            <a:xfrm>
              <a:off x="4485" y="4013"/>
              <a:ext cx="45" cy="58"/>
            </a:xfrm>
            <a:custGeom>
              <a:avLst/>
              <a:gdLst/>
              <a:ahLst/>
              <a:cxnLst>
                <a:cxn ang="0">
                  <a:pos x="32" y="18"/>
                </a:cxn>
                <a:cxn ang="0">
                  <a:pos x="0" y="18"/>
                </a:cxn>
                <a:cxn ang="0">
                  <a:pos x="20" y="42"/>
                </a:cxn>
                <a:cxn ang="0">
                  <a:pos x="28" y="66"/>
                </a:cxn>
                <a:cxn ang="0">
                  <a:pos x="32" y="78"/>
                </a:cxn>
                <a:cxn ang="0">
                  <a:pos x="60" y="50"/>
                </a:cxn>
                <a:cxn ang="0">
                  <a:pos x="32" y="18"/>
                </a:cxn>
              </a:cxnLst>
              <a:rect l="0" t="0" r="r" b="b"/>
              <a:pathLst>
                <a:path w="60" h="78">
                  <a:moveTo>
                    <a:pt x="32" y="18"/>
                  </a:moveTo>
                  <a:cubicBezTo>
                    <a:pt x="16" y="7"/>
                    <a:pt x="12" y="0"/>
                    <a:pt x="0" y="18"/>
                  </a:cubicBezTo>
                  <a:cubicBezTo>
                    <a:pt x="6" y="27"/>
                    <a:pt x="15" y="33"/>
                    <a:pt x="20" y="42"/>
                  </a:cubicBezTo>
                  <a:cubicBezTo>
                    <a:pt x="24" y="49"/>
                    <a:pt x="25" y="58"/>
                    <a:pt x="28" y="66"/>
                  </a:cubicBezTo>
                  <a:cubicBezTo>
                    <a:pt x="29" y="70"/>
                    <a:pt x="32" y="78"/>
                    <a:pt x="32" y="78"/>
                  </a:cubicBezTo>
                  <a:cubicBezTo>
                    <a:pt x="52" y="73"/>
                    <a:pt x="54" y="69"/>
                    <a:pt x="60" y="50"/>
                  </a:cubicBezTo>
                  <a:cubicBezTo>
                    <a:pt x="54" y="32"/>
                    <a:pt x="50" y="27"/>
                    <a:pt x="32" y="18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49" name="Freeform 53"/>
            <p:cNvSpPr/>
            <p:nvPr/>
          </p:nvSpPr>
          <p:spPr bwMode="invGray">
            <a:xfrm>
              <a:off x="4621" y="3923"/>
              <a:ext cx="164" cy="85"/>
            </a:xfrm>
            <a:custGeom>
              <a:avLst/>
              <a:gdLst/>
              <a:ahLst/>
              <a:cxnLst>
                <a:cxn ang="0">
                  <a:pos x="47" y="73"/>
                </a:cxn>
                <a:cxn ang="0">
                  <a:pos x="39" y="61"/>
                </a:cxn>
                <a:cxn ang="0">
                  <a:pos x="15" y="69"/>
                </a:cxn>
                <a:cxn ang="0">
                  <a:pos x="39" y="113"/>
                </a:cxn>
                <a:cxn ang="0">
                  <a:pos x="123" y="89"/>
                </a:cxn>
                <a:cxn ang="0">
                  <a:pos x="147" y="73"/>
                </a:cxn>
                <a:cxn ang="0">
                  <a:pos x="171" y="65"/>
                </a:cxn>
                <a:cxn ang="0">
                  <a:pos x="219" y="19"/>
                </a:cxn>
                <a:cxn ang="0">
                  <a:pos x="210" y="0"/>
                </a:cxn>
                <a:cxn ang="0">
                  <a:pos x="179" y="17"/>
                </a:cxn>
                <a:cxn ang="0">
                  <a:pos x="107" y="41"/>
                </a:cxn>
                <a:cxn ang="0">
                  <a:pos x="83" y="45"/>
                </a:cxn>
                <a:cxn ang="0">
                  <a:pos x="59" y="53"/>
                </a:cxn>
                <a:cxn ang="0">
                  <a:pos x="47" y="73"/>
                </a:cxn>
              </a:cxnLst>
              <a:rect l="0" t="0" r="r" b="b"/>
              <a:pathLst>
                <a:path w="219" h="113">
                  <a:moveTo>
                    <a:pt x="47" y="73"/>
                  </a:moveTo>
                  <a:cubicBezTo>
                    <a:pt x="44" y="69"/>
                    <a:pt x="44" y="62"/>
                    <a:pt x="39" y="61"/>
                  </a:cubicBezTo>
                  <a:cubicBezTo>
                    <a:pt x="31" y="60"/>
                    <a:pt x="15" y="69"/>
                    <a:pt x="15" y="69"/>
                  </a:cubicBezTo>
                  <a:cubicBezTo>
                    <a:pt x="0" y="91"/>
                    <a:pt x="20" y="101"/>
                    <a:pt x="39" y="113"/>
                  </a:cubicBezTo>
                  <a:cubicBezTo>
                    <a:pt x="67" y="107"/>
                    <a:pt x="96" y="98"/>
                    <a:pt x="123" y="89"/>
                  </a:cubicBezTo>
                  <a:cubicBezTo>
                    <a:pt x="132" y="86"/>
                    <a:pt x="139" y="78"/>
                    <a:pt x="147" y="73"/>
                  </a:cubicBezTo>
                  <a:cubicBezTo>
                    <a:pt x="154" y="68"/>
                    <a:pt x="171" y="65"/>
                    <a:pt x="171" y="65"/>
                  </a:cubicBezTo>
                  <a:cubicBezTo>
                    <a:pt x="186" y="50"/>
                    <a:pt x="207" y="36"/>
                    <a:pt x="219" y="19"/>
                  </a:cubicBezTo>
                  <a:cubicBezTo>
                    <a:pt x="215" y="16"/>
                    <a:pt x="215" y="0"/>
                    <a:pt x="210" y="0"/>
                  </a:cubicBezTo>
                  <a:cubicBezTo>
                    <a:pt x="205" y="0"/>
                    <a:pt x="183" y="15"/>
                    <a:pt x="179" y="17"/>
                  </a:cubicBezTo>
                  <a:cubicBezTo>
                    <a:pt x="159" y="26"/>
                    <a:pt x="129" y="37"/>
                    <a:pt x="107" y="41"/>
                  </a:cubicBezTo>
                  <a:cubicBezTo>
                    <a:pt x="99" y="42"/>
                    <a:pt x="91" y="43"/>
                    <a:pt x="83" y="45"/>
                  </a:cubicBezTo>
                  <a:cubicBezTo>
                    <a:pt x="75" y="47"/>
                    <a:pt x="59" y="53"/>
                    <a:pt x="59" y="53"/>
                  </a:cubicBezTo>
                  <a:cubicBezTo>
                    <a:pt x="49" y="67"/>
                    <a:pt x="53" y="61"/>
                    <a:pt x="47" y="7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0" name="Freeform 54"/>
            <p:cNvSpPr/>
            <p:nvPr/>
          </p:nvSpPr>
          <p:spPr bwMode="invGray">
            <a:xfrm>
              <a:off x="4791" y="3873"/>
              <a:ext cx="104" cy="92"/>
            </a:xfrm>
            <a:custGeom>
              <a:avLst/>
              <a:gdLst/>
              <a:ahLst/>
              <a:cxnLst>
                <a:cxn ang="0">
                  <a:pos x="12" y="60"/>
                </a:cxn>
                <a:cxn ang="0">
                  <a:pos x="8" y="84"/>
                </a:cxn>
                <a:cxn ang="0">
                  <a:pos x="0" y="108"/>
                </a:cxn>
                <a:cxn ang="0">
                  <a:pos x="36" y="116"/>
                </a:cxn>
                <a:cxn ang="0">
                  <a:pos x="52" y="96"/>
                </a:cxn>
                <a:cxn ang="0">
                  <a:pos x="124" y="68"/>
                </a:cxn>
                <a:cxn ang="0">
                  <a:pos x="136" y="44"/>
                </a:cxn>
                <a:cxn ang="0">
                  <a:pos x="112" y="28"/>
                </a:cxn>
                <a:cxn ang="0">
                  <a:pos x="100" y="20"/>
                </a:cxn>
                <a:cxn ang="0">
                  <a:pos x="64" y="12"/>
                </a:cxn>
                <a:cxn ang="0">
                  <a:pos x="52" y="36"/>
                </a:cxn>
                <a:cxn ang="0">
                  <a:pos x="12" y="60"/>
                </a:cxn>
              </a:cxnLst>
              <a:rect l="0" t="0" r="r" b="b"/>
              <a:pathLst>
                <a:path w="139" h="122">
                  <a:moveTo>
                    <a:pt x="12" y="60"/>
                  </a:moveTo>
                  <a:cubicBezTo>
                    <a:pt x="11" y="68"/>
                    <a:pt x="10" y="76"/>
                    <a:pt x="8" y="84"/>
                  </a:cubicBezTo>
                  <a:cubicBezTo>
                    <a:pt x="6" y="92"/>
                    <a:pt x="0" y="108"/>
                    <a:pt x="0" y="108"/>
                  </a:cubicBezTo>
                  <a:cubicBezTo>
                    <a:pt x="14" y="118"/>
                    <a:pt x="19" y="122"/>
                    <a:pt x="36" y="116"/>
                  </a:cubicBezTo>
                  <a:cubicBezTo>
                    <a:pt x="46" y="86"/>
                    <a:pt x="31" y="122"/>
                    <a:pt x="52" y="96"/>
                  </a:cubicBezTo>
                  <a:cubicBezTo>
                    <a:pt x="83" y="57"/>
                    <a:pt x="30" y="74"/>
                    <a:pt x="124" y="68"/>
                  </a:cubicBezTo>
                  <a:cubicBezTo>
                    <a:pt x="125" y="67"/>
                    <a:pt x="139" y="48"/>
                    <a:pt x="136" y="44"/>
                  </a:cubicBezTo>
                  <a:cubicBezTo>
                    <a:pt x="130" y="36"/>
                    <a:pt x="120" y="33"/>
                    <a:pt x="112" y="28"/>
                  </a:cubicBezTo>
                  <a:cubicBezTo>
                    <a:pt x="108" y="25"/>
                    <a:pt x="100" y="20"/>
                    <a:pt x="100" y="20"/>
                  </a:cubicBezTo>
                  <a:cubicBezTo>
                    <a:pt x="89" y="4"/>
                    <a:pt x="92" y="0"/>
                    <a:pt x="64" y="12"/>
                  </a:cubicBezTo>
                  <a:cubicBezTo>
                    <a:pt x="57" y="15"/>
                    <a:pt x="55" y="30"/>
                    <a:pt x="52" y="36"/>
                  </a:cubicBezTo>
                  <a:cubicBezTo>
                    <a:pt x="46" y="49"/>
                    <a:pt x="26" y="60"/>
                    <a:pt x="12" y="6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1" name="Freeform 55"/>
            <p:cNvSpPr/>
            <p:nvPr/>
          </p:nvSpPr>
          <p:spPr bwMode="invGray">
            <a:xfrm>
              <a:off x="4846" y="3832"/>
              <a:ext cx="37" cy="26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8" y="11"/>
                </a:cxn>
                <a:cxn ang="0">
                  <a:pos x="24" y="35"/>
                </a:cxn>
                <a:cxn ang="0">
                  <a:pos x="39" y="26"/>
                </a:cxn>
                <a:cxn ang="0">
                  <a:pos x="29" y="0"/>
                </a:cxn>
              </a:cxnLst>
              <a:rect l="0" t="0" r="r" b="b"/>
              <a:pathLst>
                <a:path w="49" h="35">
                  <a:moveTo>
                    <a:pt x="29" y="0"/>
                  </a:moveTo>
                  <a:cubicBezTo>
                    <a:pt x="25" y="12"/>
                    <a:pt x="19" y="7"/>
                    <a:pt x="8" y="11"/>
                  </a:cubicBezTo>
                  <a:cubicBezTo>
                    <a:pt x="0" y="23"/>
                    <a:pt x="14" y="34"/>
                    <a:pt x="24" y="35"/>
                  </a:cubicBezTo>
                  <a:cubicBezTo>
                    <a:pt x="30" y="34"/>
                    <a:pt x="33" y="28"/>
                    <a:pt x="39" y="26"/>
                  </a:cubicBezTo>
                  <a:cubicBezTo>
                    <a:pt x="49" y="22"/>
                    <a:pt x="29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2" name="Freeform 56"/>
            <p:cNvSpPr/>
            <p:nvPr/>
          </p:nvSpPr>
          <p:spPr bwMode="invGray">
            <a:xfrm>
              <a:off x="3123" y="3346"/>
              <a:ext cx="123" cy="201"/>
            </a:xfrm>
            <a:custGeom>
              <a:avLst/>
              <a:gdLst/>
              <a:ahLst/>
              <a:cxnLst>
                <a:cxn ang="0">
                  <a:pos x="128" y="0"/>
                </a:cxn>
                <a:cxn ang="0">
                  <a:pos x="104" y="28"/>
                </a:cxn>
                <a:cxn ang="0">
                  <a:pos x="88" y="64"/>
                </a:cxn>
                <a:cxn ang="0">
                  <a:pos x="36" y="84"/>
                </a:cxn>
                <a:cxn ang="0">
                  <a:pos x="28" y="96"/>
                </a:cxn>
                <a:cxn ang="0">
                  <a:pos x="16" y="100"/>
                </a:cxn>
                <a:cxn ang="0">
                  <a:pos x="20" y="132"/>
                </a:cxn>
                <a:cxn ang="0">
                  <a:pos x="28" y="156"/>
                </a:cxn>
                <a:cxn ang="0">
                  <a:pos x="0" y="200"/>
                </a:cxn>
                <a:cxn ang="0">
                  <a:pos x="28" y="260"/>
                </a:cxn>
                <a:cxn ang="0">
                  <a:pos x="52" y="268"/>
                </a:cxn>
                <a:cxn ang="0">
                  <a:pos x="88" y="216"/>
                </a:cxn>
                <a:cxn ang="0">
                  <a:pos x="104" y="192"/>
                </a:cxn>
                <a:cxn ang="0">
                  <a:pos x="128" y="116"/>
                </a:cxn>
                <a:cxn ang="0">
                  <a:pos x="140" y="76"/>
                </a:cxn>
                <a:cxn ang="0">
                  <a:pos x="164" y="72"/>
                </a:cxn>
                <a:cxn ang="0">
                  <a:pos x="128" y="0"/>
                </a:cxn>
              </a:cxnLst>
              <a:rect l="0" t="0" r="r" b="b"/>
              <a:pathLst>
                <a:path w="164" h="268">
                  <a:moveTo>
                    <a:pt x="128" y="0"/>
                  </a:moveTo>
                  <a:cubicBezTo>
                    <a:pt x="123" y="16"/>
                    <a:pt x="120" y="23"/>
                    <a:pt x="104" y="28"/>
                  </a:cubicBezTo>
                  <a:cubicBezTo>
                    <a:pt x="102" y="35"/>
                    <a:pt x="97" y="57"/>
                    <a:pt x="88" y="64"/>
                  </a:cubicBezTo>
                  <a:cubicBezTo>
                    <a:pt x="75" y="75"/>
                    <a:pt x="51" y="74"/>
                    <a:pt x="36" y="84"/>
                  </a:cubicBezTo>
                  <a:cubicBezTo>
                    <a:pt x="33" y="88"/>
                    <a:pt x="32" y="93"/>
                    <a:pt x="28" y="96"/>
                  </a:cubicBezTo>
                  <a:cubicBezTo>
                    <a:pt x="25" y="99"/>
                    <a:pt x="17" y="96"/>
                    <a:pt x="16" y="100"/>
                  </a:cubicBezTo>
                  <a:cubicBezTo>
                    <a:pt x="14" y="110"/>
                    <a:pt x="18" y="121"/>
                    <a:pt x="20" y="132"/>
                  </a:cubicBezTo>
                  <a:cubicBezTo>
                    <a:pt x="22" y="140"/>
                    <a:pt x="28" y="156"/>
                    <a:pt x="28" y="156"/>
                  </a:cubicBezTo>
                  <a:cubicBezTo>
                    <a:pt x="13" y="166"/>
                    <a:pt x="6" y="183"/>
                    <a:pt x="0" y="200"/>
                  </a:cubicBezTo>
                  <a:cubicBezTo>
                    <a:pt x="3" y="210"/>
                    <a:pt x="19" y="254"/>
                    <a:pt x="28" y="260"/>
                  </a:cubicBezTo>
                  <a:cubicBezTo>
                    <a:pt x="35" y="264"/>
                    <a:pt x="52" y="268"/>
                    <a:pt x="52" y="268"/>
                  </a:cubicBezTo>
                  <a:cubicBezTo>
                    <a:pt x="85" y="261"/>
                    <a:pt x="79" y="244"/>
                    <a:pt x="88" y="216"/>
                  </a:cubicBezTo>
                  <a:cubicBezTo>
                    <a:pt x="91" y="207"/>
                    <a:pt x="99" y="200"/>
                    <a:pt x="104" y="192"/>
                  </a:cubicBezTo>
                  <a:cubicBezTo>
                    <a:pt x="116" y="174"/>
                    <a:pt x="121" y="136"/>
                    <a:pt x="128" y="116"/>
                  </a:cubicBezTo>
                  <a:cubicBezTo>
                    <a:pt x="131" y="108"/>
                    <a:pt x="134" y="79"/>
                    <a:pt x="140" y="76"/>
                  </a:cubicBezTo>
                  <a:cubicBezTo>
                    <a:pt x="147" y="72"/>
                    <a:pt x="156" y="73"/>
                    <a:pt x="164" y="72"/>
                  </a:cubicBezTo>
                  <a:cubicBezTo>
                    <a:pt x="158" y="19"/>
                    <a:pt x="161" y="33"/>
                    <a:pt x="1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3" name="Freeform 57"/>
            <p:cNvSpPr/>
            <p:nvPr/>
          </p:nvSpPr>
          <p:spPr bwMode="invGray">
            <a:xfrm>
              <a:off x="3655" y="3034"/>
              <a:ext cx="49" cy="61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5" y="60"/>
                </a:cxn>
                <a:cxn ang="0">
                  <a:pos x="29" y="76"/>
                </a:cxn>
                <a:cxn ang="0">
                  <a:pos x="41" y="80"/>
                </a:cxn>
                <a:cxn ang="0">
                  <a:pos x="57" y="76"/>
                </a:cxn>
                <a:cxn ang="0">
                  <a:pos x="29" y="0"/>
                </a:cxn>
              </a:cxnLst>
              <a:rect l="0" t="0" r="r" b="b"/>
              <a:pathLst>
                <a:path w="66" h="81">
                  <a:moveTo>
                    <a:pt x="29" y="0"/>
                  </a:moveTo>
                  <a:cubicBezTo>
                    <a:pt x="0" y="10"/>
                    <a:pt x="20" y="38"/>
                    <a:pt x="25" y="60"/>
                  </a:cubicBezTo>
                  <a:cubicBezTo>
                    <a:pt x="26" y="65"/>
                    <a:pt x="26" y="72"/>
                    <a:pt x="29" y="76"/>
                  </a:cubicBezTo>
                  <a:cubicBezTo>
                    <a:pt x="32" y="79"/>
                    <a:pt x="37" y="79"/>
                    <a:pt x="41" y="80"/>
                  </a:cubicBezTo>
                  <a:cubicBezTo>
                    <a:pt x="46" y="79"/>
                    <a:pt x="55" y="81"/>
                    <a:pt x="57" y="76"/>
                  </a:cubicBezTo>
                  <a:cubicBezTo>
                    <a:pt x="66" y="53"/>
                    <a:pt x="45" y="16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4" name="Freeform 58"/>
            <p:cNvSpPr/>
            <p:nvPr/>
          </p:nvSpPr>
          <p:spPr bwMode="invGray">
            <a:xfrm>
              <a:off x="3988" y="3100"/>
              <a:ext cx="111" cy="183"/>
            </a:xfrm>
            <a:custGeom>
              <a:avLst/>
              <a:gdLst/>
              <a:ahLst/>
              <a:cxnLst>
                <a:cxn ang="0">
                  <a:pos x="96" y="0"/>
                </a:cxn>
                <a:cxn ang="0">
                  <a:pos x="60" y="84"/>
                </a:cxn>
                <a:cxn ang="0">
                  <a:pos x="36" y="92"/>
                </a:cxn>
                <a:cxn ang="0">
                  <a:pos x="12" y="108"/>
                </a:cxn>
                <a:cxn ang="0">
                  <a:pos x="40" y="188"/>
                </a:cxn>
                <a:cxn ang="0">
                  <a:pos x="52" y="224"/>
                </a:cxn>
                <a:cxn ang="0">
                  <a:pos x="60" y="236"/>
                </a:cxn>
                <a:cxn ang="0">
                  <a:pos x="84" y="244"/>
                </a:cxn>
                <a:cxn ang="0">
                  <a:pos x="96" y="196"/>
                </a:cxn>
                <a:cxn ang="0">
                  <a:pos x="124" y="168"/>
                </a:cxn>
                <a:cxn ang="0">
                  <a:pos x="112" y="68"/>
                </a:cxn>
                <a:cxn ang="0">
                  <a:pos x="140" y="48"/>
                </a:cxn>
                <a:cxn ang="0">
                  <a:pos x="112" y="20"/>
                </a:cxn>
                <a:cxn ang="0">
                  <a:pos x="96" y="0"/>
                </a:cxn>
              </a:cxnLst>
              <a:rect l="0" t="0" r="r" b="b"/>
              <a:pathLst>
                <a:path w="148" h="244">
                  <a:moveTo>
                    <a:pt x="96" y="0"/>
                  </a:moveTo>
                  <a:cubicBezTo>
                    <a:pt x="86" y="29"/>
                    <a:pt x="70" y="55"/>
                    <a:pt x="60" y="84"/>
                  </a:cubicBezTo>
                  <a:cubicBezTo>
                    <a:pt x="57" y="92"/>
                    <a:pt x="43" y="87"/>
                    <a:pt x="36" y="92"/>
                  </a:cubicBezTo>
                  <a:cubicBezTo>
                    <a:pt x="28" y="97"/>
                    <a:pt x="12" y="108"/>
                    <a:pt x="12" y="108"/>
                  </a:cubicBezTo>
                  <a:cubicBezTo>
                    <a:pt x="0" y="144"/>
                    <a:pt x="30" y="158"/>
                    <a:pt x="40" y="188"/>
                  </a:cubicBezTo>
                  <a:cubicBezTo>
                    <a:pt x="44" y="200"/>
                    <a:pt x="45" y="213"/>
                    <a:pt x="52" y="224"/>
                  </a:cubicBezTo>
                  <a:cubicBezTo>
                    <a:pt x="55" y="228"/>
                    <a:pt x="56" y="233"/>
                    <a:pt x="60" y="236"/>
                  </a:cubicBezTo>
                  <a:cubicBezTo>
                    <a:pt x="67" y="240"/>
                    <a:pt x="84" y="244"/>
                    <a:pt x="84" y="244"/>
                  </a:cubicBezTo>
                  <a:cubicBezTo>
                    <a:pt x="111" y="235"/>
                    <a:pt x="103" y="218"/>
                    <a:pt x="96" y="196"/>
                  </a:cubicBezTo>
                  <a:cubicBezTo>
                    <a:pt x="100" y="183"/>
                    <a:pt x="124" y="168"/>
                    <a:pt x="124" y="168"/>
                  </a:cubicBezTo>
                  <a:cubicBezTo>
                    <a:pt x="148" y="132"/>
                    <a:pt x="123" y="101"/>
                    <a:pt x="112" y="68"/>
                  </a:cubicBezTo>
                  <a:cubicBezTo>
                    <a:pt x="140" y="59"/>
                    <a:pt x="133" y="68"/>
                    <a:pt x="140" y="48"/>
                  </a:cubicBezTo>
                  <a:cubicBezTo>
                    <a:pt x="136" y="35"/>
                    <a:pt x="112" y="20"/>
                    <a:pt x="112" y="20"/>
                  </a:cubicBezTo>
                  <a:cubicBezTo>
                    <a:pt x="102" y="5"/>
                    <a:pt x="107" y="11"/>
                    <a:pt x="9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5" name="Freeform 59"/>
            <p:cNvSpPr/>
            <p:nvPr/>
          </p:nvSpPr>
          <p:spPr bwMode="invGray">
            <a:xfrm>
              <a:off x="3894" y="3043"/>
              <a:ext cx="72" cy="137"/>
            </a:xfrm>
            <a:custGeom>
              <a:avLst/>
              <a:gdLst/>
              <a:ahLst/>
              <a:cxnLst>
                <a:cxn ang="0">
                  <a:pos x="48" y="2"/>
                </a:cxn>
                <a:cxn ang="0">
                  <a:pos x="51" y="35"/>
                </a:cxn>
                <a:cxn ang="0">
                  <a:pos x="60" y="62"/>
                </a:cxn>
                <a:cxn ang="0">
                  <a:pos x="62" y="92"/>
                </a:cxn>
                <a:cxn ang="0">
                  <a:pos x="68" y="105"/>
                </a:cxn>
                <a:cxn ang="0">
                  <a:pos x="71" y="126"/>
                </a:cxn>
                <a:cxn ang="0">
                  <a:pos x="57" y="93"/>
                </a:cxn>
                <a:cxn ang="0">
                  <a:pos x="35" y="78"/>
                </a:cxn>
                <a:cxn ang="0">
                  <a:pos x="5" y="83"/>
                </a:cxn>
                <a:cxn ang="0">
                  <a:pos x="8" y="102"/>
                </a:cxn>
                <a:cxn ang="0">
                  <a:pos x="41" y="114"/>
                </a:cxn>
                <a:cxn ang="0">
                  <a:pos x="57" y="135"/>
                </a:cxn>
                <a:cxn ang="0">
                  <a:pos x="71" y="135"/>
                </a:cxn>
                <a:cxn ang="0">
                  <a:pos x="78" y="150"/>
                </a:cxn>
                <a:cxn ang="0">
                  <a:pos x="96" y="179"/>
                </a:cxn>
                <a:cxn ang="0">
                  <a:pos x="81" y="126"/>
                </a:cxn>
                <a:cxn ang="0">
                  <a:pos x="80" y="93"/>
                </a:cxn>
                <a:cxn ang="0">
                  <a:pos x="71" y="63"/>
                </a:cxn>
                <a:cxn ang="0">
                  <a:pos x="63" y="41"/>
                </a:cxn>
                <a:cxn ang="0">
                  <a:pos x="57" y="20"/>
                </a:cxn>
                <a:cxn ang="0">
                  <a:pos x="48" y="2"/>
                </a:cxn>
              </a:cxnLst>
              <a:rect l="0" t="0" r="r" b="b"/>
              <a:pathLst>
                <a:path w="96" h="183">
                  <a:moveTo>
                    <a:pt x="48" y="2"/>
                  </a:moveTo>
                  <a:cubicBezTo>
                    <a:pt x="47" y="4"/>
                    <a:pt x="49" y="25"/>
                    <a:pt x="51" y="35"/>
                  </a:cubicBezTo>
                  <a:cubicBezTo>
                    <a:pt x="53" y="45"/>
                    <a:pt x="58" y="53"/>
                    <a:pt x="60" y="62"/>
                  </a:cubicBezTo>
                  <a:cubicBezTo>
                    <a:pt x="62" y="71"/>
                    <a:pt x="61" y="85"/>
                    <a:pt x="62" y="92"/>
                  </a:cubicBezTo>
                  <a:cubicBezTo>
                    <a:pt x="63" y="99"/>
                    <a:pt x="67" y="99"/>
                    <a:pt x="68" y="105"/>
                  </a:cubicBezTo>
                  <a:cubicBezTo>
                    <a:pt x="69" y="111"/>
                    <a:pt x="73" y="128"/>
                    <a:pt x="71" y="126"/>
                  </a:cubicBezTo>
                  <a:cubicBezTo>
                    <a:pt x="69" y="124"/>
                    <a:pt x="63" y="101"/>
                    <a:pt x="57" y="93"/>
                  </a:cubicBezTo>
                  <a:cubicBezTo>
                    <a:pt x="51" y="85"/>
                    <a:pt x="44" y="80"/>
                    <a:pt x="35" y="78"/>
                  </a:cubicBezTo>
                  <a:cubicBezTo>
                    <a:pt x="26" y="76"/>
                    <a:pt x="10" y="79"/>
                    <a:pt x="5" y="83"/>
                  </a:cubicBezTo>
                  <a:cubicBezTo>
                    <a:pt x="0" y="87"/>
                    <a:pt x="2" y="97"/>
                    <a:pt x="8" y="102"/>
                  </a:cubicBezTo>
                  <a:cubicBezTo>
                    <a:pt x="14" y="107"/>
                    <a:pt x="33" y="109"/>
                    <a:pt x="41" y="114"/>
                  </a:cubicBezTo>
                  <a:cubicBezTo>
                    <a:pt x="49" y="119"/>
                    <a:pt x="52" y="132"/>
                    <a:pt x="57" y="135"/>
                  </a:cubicBezTo>
                  <a:cubicBezTo>
                    <a:pt x="62" y="138"/>
                    <a:pt x="68" y="133"/>
                    <a:pt x="71" y="135"/>
                  </a:cubicBezTo>
                  <a:cubicBezTo>
                    <a:pt x="74" y="137"/>
                    <a:pt x="74" y="143"/>
                    <a:pt x="78" y="150"/>
                  </a:cubicBezTo>
                  <a:cubicBezTo>
                    <a:pt x="82" y="157"/>
                    <a:pt x="96" y="183"/>
                    <a:pt x="96" y="179"/>
                  </a:cubicBezTo>
                  <a:cubicBezTo>
                    <a:pt x="96" y="175"/>
                    <a:pt x="84" y="140"/>
                    <a:pt x="81" y="126"/>
                  </a:cubicBezTo>
                  <a:cubicBezTo>
                    <a:pt x="78" y="112"/>
                    <a:pt x="82" y="104"/>
                    <a:pt x="80" y="93"/>
                  </a:cubicBezTo>
                  <a:cubicBezTo>
                    <a:pt x="78" y="82"/>
                    <a:pt x="74" y="72"/>
                    <a:pt x="71" y="63"/>
                  </a:cubicBezTo>
                  <a:cubicBezTo>
                    <a:pt x="68" y="54"/>
                    <a:pt x="65" y="48"/>
                    <a:pt x="63" y="41"/>
                  </a:cubicBezTo>
                  <a:cubicBezTo>
                    <a:pt x="61" y="34"/>
                    <a:pt x="59" y="26"/>
                    <a:pt x="57" y="20"/>
                  </a:cubicBezTo>
                  <a:cubicBezTo>
                    <a:pt x="55" y="14"/>
                    <a:pt x="49" y="0"/>
                    <a:pt x="48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6" name="Freeform 60"/>
            <p:cNvSpPr/>
            <p:nvPr/>
          </p:nvSpPr>
          <p:spPr bwMode="invGray">
            <a:xfrm>
              <a:off x="3943" y="3153"/>
              <a:ext cx="40" cy="131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25"/>
                </a:cxn>
                <a:cxn ang="0">
                  <a:pos x="9" y="54"/>
                </a:cxn>
                <a:cxn ang="0">
                  <a:pos x="18" y="94"/>
                </a:cxn>
                <a:cxn ang="0">
                  <a:pos x="34" y="129"/>
                </a:cxn>
                <a:cxn ang="0">
                  <a:pos x="54" y="175"/>
                </a:cxn>
                <a:cxn ang="0">
                  <a:pos x="40" y="115"/>
                </a:cxn>
                <a:cxn ang="0">
                  <a:pos x="34" y="93"/>
                </a:cxn>
                <a:cxn ang="0">
                  <a:pos x="28" y="61"/>
                </a:cxn>
                <a:cxn ang="0">
                  <a:pos x="25" y="46"/>
                </a:cxn>
                <a:cxn ang="0">
                  <a:pos x="16" y="37"/>
                </a:cxn>
                <a:cxn ang="0">
                  <a:pos x="6" y="0"/>
                </a:cxn>
              </a:cxnLst>
              <a:rect l="0" t="0" r="r" b="b"/>
              <a:pathLst>
                <a:path w="54" h="175">
                  <a:moveTo>
                    <a:pt x="6" y="0"/>
                  </a:moveTo>
                  <a:lnTo>
                    <a:pt x="0" y="25"/>
                  </a:lnTo>
                  <a:cubicBezTo>
                    <a:pt x="3" y="48"/>
                    <a:pt x="3" y="40"/>
                    <a:pt x="9" y="54"/>
                  </a:cubicBezTo>
                  <a:cubicBezTo>
                    <a:pt x="10" y="66"/>
                    <a:pt x="12" y="83"/>
                    <a:pt x="18" y="94"/>
                  </a:cubicBezTo>
                  <a:cubicBezTo>
                    <a:pt x="21" y="109"/>
                    <a:pt x="25" y="117"/>
                    <a:pt x="34" y="129"/>
                  </a:cubicBezTo>
                  <a:cubicBezTo>
                    <a:pt x="35" y="143"/>
                    <a:pt x="35" y="171"/>
                    <a:pt x="54" y="175"/>
                  </a:cubicBezTo>
                  <a:cubicBezTo>
                    <a:pt x="52" y="133"/>
                    <a:pt x="53" y="141"/>
                    <a:pt x="40" y="115"/>
                  </a:cubicBezTo>
                  <a:cubicBezTo>
                    <a:pt x="39" y="108"/>
                    <a:pt x="37" y="100"/>
                    <a:pt x="34" y="93"/>
                  </a:cubicBezTo>
                  <a:cubicBezTo>
                    <a:pt x="33" y="82"/>
                    <a:pt x="30" y="72"/>
                    <a:pt x="28" y="61"/>
                  </a:cubicBezTo>
                  <a:cubicBezTo>
                    <a:pt x="28" y="58"/>
                    <a:pt x="28" y="50"/>
                    <a:pt x="25" y="46"/>
                  </a:cubicBezTo>
                  <a:cubicBezTo>
                    <a:pt x="22" y="43"/>
                    <a:pt x="16" y="37"/>
                    <a:pt x="16" y="37"/>
                  </a:cubicBezTo>
                  <a:cubicBezTo>
                    <a:pt x="14" y="25"/>
                    <a:pt x="13" y="9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7" name="Freeform 61"/>
            <p:cNvSpPr/>
            <p:nvPr/>
          </p:nvSpPr>
          <p:spPr bwMode="invGray">
            <a:xfrm>
              <a:off x="3988" y="3290"/>
              <a:ext cx="65" cy="54"/>
            </a:xfrm>
            <a:custGeom>
              <a:avLst/>
              <a:gdLst/>
              <a:ahLst/>
              <a:cxnLst>
                <a:cxn ang="0">
                  <a:pos x="2" y="0"/>
                </a:cxn>
                <a:cxn ang="0">
                  <a:pos x="8" y="34"/>
                </a:cxn>
                <a:cxn ang="0">
                  <a:pos x="23" y="43"/>
                </a:cxn>
                <a:cxn ang="0">
                  <a:pos x="48" y="49"/>
                </a:cxn>
                <a:cxn ang="0">
                  <a:pos x="62" y="57"/>
                </a:cxn>
                <a:cxn ang="0">
                  <a:pos x="74" y="66"/>
                </a:cxn>
                <a:cxn ang="0">
                  <a:pos x="86" y="69"/>
                </a:cxn>
                <a:cxn ang="0">
                  <a:pos x="72" y="39"/>
                </a:cxn>
                <a:cxn ang="0">
                  <a:pos x="63" y="22"/>
                </a:cxn>
                <a:cxn ang="0">
                  <a:pos x="36" y="24"/>
                </a:cxn>
                <a:cxn ang="0">
                  <a:pos x="24" y="19"/>
                </a:cxn>
                <a:cxn ang="0">
                  <a:pos x="6" y="0"/>
                </a:cxn>
                <a:cxn ang="0">
                  <a:pos x="2" y="0"/>
                </a:cxn>
              </a:cxnLst>
              <a:rect l="0" t="0" r="r" b="b"/>
              <a:pathLst>
                <a:path w="86" h="73">
                  <a:moveTo>
                    <a:pt x="2" y="0"/>
                  </a:moveTo>
                  <a:cubicBezTo>
                    <a:pt x="3" y="17"/>
                    <a:pt x="0" y="23"/>
                    <a:pt x="8" y="34"/>
                  </a:cubicBezTo>
                  <a:cubicBezTo>
                    <a:pt x="10" y="43"/>
                    <a:pt x="14" y="42"/>
                    <a:pt x="23" y="43"/>
                  </a:cubicBezTo>
                  <a:cubicBezTo>
                    <a:pt x="30" y="47"/>
                    <a:pt x="40" y="48"/>
                    <a:pt x="48" y="49"/>
                  </a:cubicBezTo>
                  <a:cubicBezTo>
                    <a:pt x="53" y="51"/>
                    <a:pt x="57" y="54"/>
                    <a:pt x="62" y="57"/>
                  </a:cubicBezTo>
                  <a:cubicBezTo>
                    <a:pt x="66" y="62"/>
                    <a:pt x="68" y="64"/>
                    <a:pt x="74" y="66"/>
                  </a:cubicBezTo>
                  <a:cubicBezTo>
                    <a:pt x="78" y="72"/>
                    <a:pt x="79" y="73"/>
                    <a:pt x="86" y="69"/>
                  </a:cubicBezTo>
                  <a:cubicBezTo>
                    <a:pt x="83" y="53"/>
                    <a:pt x="80" y="52"/>
                    <a:pt x="72" y="39"/>
                  </a:cubicBezTo>
                  <a:cubicBezTo>
                    <a:pt x="68" y="34"/>
                    <a:pt x="63" y="22"/>
                    <a:pt x="63" y="22"/>
                  </a:cubicBezTo>
                  <a:cubicBezTo>
                    <a:pt x="52" y="26"/>
                    <a:pt x="48" y="26"/>
                    <a:pt x="36" y="24"/>
                  </a:cubicBezTo>
                  <a:cubicBezTo>
                    <a:pt x="24" y="15"/>
                    <a:pt x="43" y="29"/>
                    <a:pt x="24" y="19"/>
                  </a:cubicBezTo>
                  <a:cubicBezTo>
                    <a:pt x="15" y="15"/>
                    <a:pt x="16" y="2"/>
                    <a:pt x="6" y="0"/>
                  </a:cubicBezTo>
                  <a:cubicBezTo>
                    <a:pt x="1" y="4"/>
                    <a:pt x="2" y="5"/>
                    <a:pt x="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8" name="Freeform 62"/>
            <p:cNvSpPr/>
            <p:nvPr/>
          </p:nvSpPr>
          <p:spPr bwMode="invGray">
            <a:xfrm>
              <a:off x="4092" y="3195"/>
              <a:ext cx="83" cy="117"/>
            </a:xfrm>
            <a:custGeom>
              <a:avLst/>
              <a:gdLst/>
              <a:ahLst/>
              <a:cxnLst>
                <a:cxn ang="0">
                  <a:pos x="98" y="0"/>
                </a:cxn>
                <a:cxn ang="0">
                  <a:pos x="75" y="10"/>
                </a:cxn>
                <a:cxn ang="0">
                  <a:pos x="23" y="15"/>
                </a:cxn>
                <a:cxn ang="0">
                  <a:pos x="14" y="33"/>
                </a:cxn>
                <a:cxn ang="0">
                  <a:pos x="11" y="61"/>
                </a:cxn>
                <a:cxn ang="0">
                  <a:pos x="14" y="75"/>
                </a:cxn>
                <a:cxn ang="0">
                  <a:pos x="3" y="88"/>
                </a:cxn>
                <a:cxn ang="0">
                  <a:pos x="14" y="109"/>
                </a:cxn>
                <a:cxn ang="0">
                  <a:pos x="23" y="124"/>
                </a:cxn>
                <a:cxn ang="0">
                  <a:pos x="15" y="144"/>
                </a:cxn>
                <a:cxn ang="0">
                  <a:pos x="24" y="156"/>
                </a:cxn>
                <a:cxn ang="0">
                  <a:pos x="42" y="144"/>
                </a:cxn>
                <a:cxn ang="0">
                  <a:pos x="50" y="93"/>
                </a:cxn>
                <a:cxn ang="0">
                  <a:pos x="56" y="126"/>
                </a:cxn>
                <a:cxn ang="0">
                  <a:pos x="65" y="145"/>
                </a:cxn>
                <a:cxn ang="0">
                  <a:pos x="62" y="112"/>
                </a:cxn>
                <a:cxn ang="0">
                  <a:pos x="72" y="73"/>
                </a:cxn>
                <a:cxn ang="0">
                  <a:pos x="69" y="51"/>
                </a:cxn>
                <a:cxn ang="0">
                  <a:pos x="54" y="60"/>
                </a:cxn>
                <a:cxn ang="0">
                  <a:pos x="35" y="54"/>
                </a:cxn>
                <a:cxn ang="0">
                  <a:pos x="41" y="36"/>
                </a:cxn>
                <a:cxn ang="0">
                  <a:pos x="62" y="34"/>
                </a:cxn>
                <a:cxn ang="0">
                  <a:pos x="78" y="39"/>
                </a:cxn>
                <a:cxn ang="0">
                  <a:pos x="98" y="30"/>
                </a:cxn>
                <a:cxn ang="0">
                  <a:pos x="111" y="13"/>
                </a:cxn>
                <a:cxn ang="0">
                  <a:pos x="98" y="0"/>
                </a:cxn>
              </a:cxnLst>
              <a:rect l="0" t="0" r="r" b="b"/>
              <a:pathLst>
                <a:path w="111" h="156">
                  <a:moveTo>
                    <a:pt x="98" y="0"/>
                  </a:moveTo>
                  <a:cubicBezTo>
                    <a:pt x="75" y="2"/>
                    <a:pt x="87" y="8"/>
                    <a:pt x="75" y="10"/>
                  </a:cubicBezTo>
                  <a:cubicBezTo>
                    <a:pt x="72" y="10"/>
                    <a:pt x="25" y="3"/>
                    <a:pt x="23" y="15"/>
                  </a:cubicBezTo>
                  <a:cubicBezTo>
                    <a:pt x="25" y="26"/>
                    <a:pt x="23" y="27"/>
                    <a:pt x="14" y="33"/>
                  </a:cubicBezTo>
                  <a:cubicBezTo>
                    <a:pt x="15" y="43"/>
                    <a:pt x="20" y="54"/>
                    <a:pt x="11" y="61"/>
                  </a:cubicBezTo>
                  <a:cubicBezTo>
                    <a:pt x="8" y="68"/>
                    <a:pt x="10" y="69"/>
                    <a:pt x="14" y="75"/>
                  </a:cubicBezTo>
                  <a:cubicBezTo>
                    <a:pt x="16" y="84"/>
                    <a:pt x="12" y="86"/>
                    <a:pt x="3" y="88"/>
                  </a:cubicBezTo>
                  <a:cubicBezTo>
                    <a:pt x="1" y="99"/>
                    <a:pt x="0" y="106"/>
                    <a:pt x="14" y="109"/>
                  </a:cubicBezTo>
                  <a:cubicBezTo>
                    <a:pt x="21" y="112"/>
                    <a:pt x="20" y="118"/>
                    <a:pt x="23" y="124"/>
                  </a:cubicBezTo>
                  <a:cubicBezTo>
                    <a:pt x="25" y="133"/>
                    <a:pt x="23" y="139"/>
                    <a:pt x="15" y="144"/>
                  </a:cubicBezTo>
                  <a:cubicBezTo>
                    <a:pt x="17" y="150"/>
                    <a:pt x="18" y="153"/>
                    <a:pt x="24" y="156"/>
                  </a:cubicBezTo>
                  <a:cubicBezTo>
                    <a:pt x="31" y="154"/>
                    <a:pt x="36" y="148"/>
                    <a:pt x="42" y="144"/>
                  </a:cubicBezTo>
                  <a:cubicBezTo>
                    <a:pt x="41" y="128"/>
                    <a:pt x="33" y="103"/>
                    <a:pt x="50" y="93"/>
                  </a:cubicBezTo>
                  <a:cubicBezTo>
                    <a:pt x="52" y="105"/>
                    <a:pt x="46" y="116"/>
                    <a:pt x="56" y="126"/>
                  </a:cubicBezTo>
                  <a:cubicBezTo>
                    <a:pt x="57" y="134"/>
                    <a:pt x="58" y="141"/>
                    <a:pt x="65" y="145"/>
                  </a:cubicBezTo>
                  <a:cubicBezTo>
                    <a:pt x="70" y="134"/>
                    <a:pt x="64" y="123"/>
                    <a:pt x="62" y="112"/>
                  </a:cubicBezTo>
                  <a:cubicBezTo>
                    <a:pt x="65" y="97"/>
                    <a:pt x="55" y="81"/>
                    <a:pt x="72" y="73"/>
                  </a:cubicBezTo>
                  <a:cubicBezTo>
                    <a:pt x="79" y="64"/>
                    <a:pt x="75" y="59"/>
                    <a:pt x="69" y="51"/>
                  </a:cubicBezTo>
                  <a:cubicBezTo>
                    <a:pt x="61" y="52"/>
                    <a:pt x="61" y="56"/>
                    <a:pt x="54" y="60"/>
                  </a:cubicBezTo>
                  <a:cubicBezTo>
                    <a:pt x="37" y="57"/>
                    <a:pt x="43" y="60"/>
                    <a:pt x="35" y="54"/>
                  </a:cubicBezTo>
                  <a:cubicBezTo>
                    <a:pt x="31" y="45"/>
                    <a:pt x="28" y="39"/>
                    <a:pt x="41" y="36"/>
                  </a:cubicBezTo>
                  <a:cubicBezTo>
                    <a:pt x="49" y="32"/>
                    <a:pt x="53" y="33"/>
                    <a:pt x="62" y="34"/>
                  </a:cubicBezTo>
                  <a:cubicBezTo>
                    <a:pt x="67" y="36"/>
                    <a:pt x="73" y="36"/>
                    <a:pt x="78" y="39"/>
                  </a:cubicBezTo>
                  <a:cubicBezTo>
                    <a:pt x="85" y="36"/>
                    <a:pt x="90" y="31"/>
                    <a:pt x="98" y="30"/>
                  </a:cubicBezTo>
                  <a:cubicBezTo>
                    <a:pt x="104" y="26"/>
                    <a:pt x="107" y="19"/>
                    <a:pt x="111" y="13"/>
                  </a:cubicBezTo>
                  <a:cubicBezTo>
                    <a:pt x="107" y="8"/>
                    <a:pt x="102" y="4"/>
                    <a:pt x="9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59" name="Freeform 63"/>
            <p:cNvSpPr/>
            <p:nvPr/>
          </p:nvSpPr>
          <p:spPr bwMode="invGray">
            <a:xfrm>
              <a:off x="4064" y="2777"/>
              <a:ext cx="22" cy="71"/>
            </a:xfrm>
            <a:custGeom>
              <a:avLst/>
              <a:gdLst/>
              <a:ahLst/>
              <a:cxnLst>
                <a:cxn ang="0">
                  <a:pos x="12" y="0"/>
                </a:cxn>
                <a:cxn ang="0">
                  <a:pos x="0" y="16"/>
                </a:cxn>
                <a:cxn ang="0">
                  <a:pos x="6" y="37"/>
                </a:cxn>
                <a:cxn ang="0">
                  <a:pos x="1" y="61"/>
                </a:cxn>
                <a:cxn ang="0">
                  <a:pos x="16" y="94"/>
                </a:cxn>
                <a:cxn ang="0">
                  <a:pos x="30" y="82"/>
                </a:cxn>
                <a:cxn ang="0">
                  <a:pos x="22" y="61"/>
                </a:cxn>
                <a:cxn ang="0">
                  <a:pos x="12" y="0"/>
                </a:cxn>
              </a:cxnLst>
              <a:rect l="0" t="0" r="r" b="b"/>
              <a:pathLst>
                <a:path w="30" h="94">
                  <a:moveTo>
                    <a:pt x="12" y="0"/>
                  </a:moveTo>
                  <a:cubicBezTo>
                    <a:pt x="9" y="6"/>
                    <a:pt x="4" y="11"/>
                    <a:pt x="0" y="16"/>
                  </a:cubicBezTo>
                  <a:cubicBezTo>
                    <a:pt x="1" y="23"/>
                    <a:pt x="3" y="30"/>
                    <a:pt x="6" y="37"/>
                  </a:cubicBezTo>
                  <a:cubicBezTo>
                    <a:pt x="3" y="45"/>
                    <a:pt x="4" y="53"/>
                    <a:pt x="1" y="61"/>
                  </a:cubicBezTo>
                  <a:cubicBezTo>
                    <a:pt x="3" y="81"/>
                    <a:pt x="2" y="83"/>
                    <a:pt x="16" y="94"/>
                  </a:cubicBezTo>
                  <a:cubicBezTo>
                    <a:pt x="24" y="92"/>
                    <a:pt x="27" y="90"/>
                    <a:pt x="30" y="82"/>
                  </a:cubicBezTo>
                  <a:cubicBezTo>
                    <a:pt x="28" y="73"/>
                    <a:pt x="26" y="69"/>
                    <a:pt x="22" y="61"/>
                  </a:cubicBezTo>
                  <a:cubicBezTo>
                    <a:pt x="19" y="40"/>
                    <a:pt x="18" y="20"/>
                    <a:pt x="1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0" name="Freeform 64"/>
            <p:cNvSpPr/>
            <p:nvPr/>
          </p:nvSpPr>
          <p:spPr bwMode="invGray">
            <a:xfrm>
              <a:off x="4078" y="2896"/>
              <a:ext cx="61" cy="118"/>
            </a:xfrm>
            <a:custGeom>
              <a:avLst/>
              <a:gdLst/>
              <a:ahLst/>
              <a:cxnLst>
                <a:cxn ang="0">
                  <a:pos x="12" y="2"/>
                </a:cxn>
                <a:cxn ang="0">
                  <a:pos x="0" y="20"/>
                </a:cxn>
                <a:cxn ang="0">
                  <a:pos x="8" y="49"/>
                </a:cxn>
                <a:cxn ang="0">
                  <a:pos x="6" y="107"/>
                </a:cxn>
                <a:cxn ang="0">
                  <a:pos x="17" y="103"/>
                </a:cxn>
                <a:cxn ang="0">
                  <a:pos x="20" y="115"/>
                </a:cxn>
                <a:cxn ang="0">
                  <a:pos x="29" y="122"/>
                </a:cxn>
                <a:cxn ang="0">
                  <a:pos x="38" y="140"/>
                </a:cxn>
                <a:cxn ang="0">
                  <a:pos x="48" y="128"/>
                </a:cxn>
                <a:cxn ang="0">
                  <a:pos x="65" y="134"/>
                </a:cxn>
                <a:cxn ang="0">
                  <a:pos x="63" y="109"/>
                </a:cxn>
                <a:cxn ang="0">
                  <a:pos x="48" y="104"/>
                </a:cxn>
                <a:cxn ang="0">
                  <a:pos x="39" y="91"/>
                </a:cxn>
                <a:cxn ang="0">
                  <a:pos x="33" y="73"/>
                </a:cxn>
                <a:cxn ang="0">
                  <a:pos x="41" y="53"/>
                </a:cxn>
                <a:cxn ang="0">
                  <a:pos x="35" y="35"/>
                </a:cxn>
                <a:cxn ang="0">
                  <a:pos x="42" y="20"/>
                </a:cxn>
                <a:cxn ang="0">
                  <a:pos x="29" y="4"/>
                </a:cxn>
                <a:cxn ang="0">
                  <a:pos x="18" y="7"/>
                </a:cxn>
                <a:cxn ang="0">
                  <a:pos x="12" y="2"/>
                </a:cxn>
              </a:cxnLst>
              <a:rect l="0" t="0" r="r" b="b"/>
              <a:pathLst>
                <a:path w="81" h="158">
                  <a:moveTo>
                    <a:pt x="12" y="2"/>
                  </a:moveTo>
                  <a:cubicBezTo>
                    <a:pt x="8" y="8"/>
                    <a:pt x="3" y="13"/>
                    <a:pt x="0" y="20"/>
                  </a:cubicBezTo>
                  <a:cubicBezTo>
                    <a:pt x="5" y="31"/>
                    <a:pt x="6" y="35"/>
                    <a:pt x="8" y="49"/>
                  </a:cubicBezTo>
                  <a:cubicBezTo>
                    <a:pt x="7" y="69"/>
                    <a:pt x="4" y="87"/>
                    <a:pt x="6" y="107"/>
                  </a:cubicBezTo>
                  <a:cubicBezTo>
                    <a:pt x="8" y="106"/>
                    <a:pt x="14" y="101"/>
                    <a:pt x="17" y="103"/>
                  </a:cubicBezTo>
                  <a:cubicBezTo>
                    <a:pt x="20" y="105"/>
                    <a:pt x="17" y="112"/>
                    <a:pt x="20" y="115"/>
                  </a:cubicBezTo>
                  <a:cubicBezTo>
                    <a:pt x="22" y="118"/>
                    <a:pt x="29" y="122"/>
                    <a:pt x="29" y="122"/>
                  </a:cubicBezTo>
                  <a:cubicBezTo>
                    <a:pt x="29" y="133"/>
                    <a:pt x="27" y="158"/>
                    <a:pt x="38" y="140"/>
                  </a:cubicBezTo>
                  <a:cubicBezTo>
                    <a:pt x="39" y="133"/>
                    <a:pt x="41" y="131"/>
                    <a:pt x="48" y="128"/>
                  </a:cubicBezTo>
                  <a:cubicBezTo>
                    <a:pt x="55" y="130"/>
                    <a:pt x="59" y="133"/>
                    <a:pt x="65" y="134"/>
                  </a:cubicBezTo>
                  <a:cubicBezTo>
                    <a:pt x="81" y="131"/>
                    <a:pt x="76" y="112"/>
                    <a:pt x="63" y="109"/>
                  </a:cubicBezTo>
                  <a:cubicBezTo>
                    <a:pt x="58" y="107"/>
                    <a:pt x="53" y="106"/>
                    <a:pt x="48" y="104"/>
                  </a:cubicBezTo>
                  <a:cubicBezTo>
                    <a:pt x="45" y="100"/>
                    <a:pt x="42" y="95"/>
                    <a:pt x="39" y="91"/>
                  </a:cubicBezTo>
                  <a:cubicBezTo>
                    <a:pt x="38" y="85"/>
                    <a:pt x="36" y="79"/>
                    <a:pt x="33" y="73"/>
                  </a:cubicBezTo>
                  <a:cubicBezTo>
                    <a:pt x="31" y="64"/>
                    <a:pt x="33" y="58"/>
                    <a:pt x="41" y="53"/>
                  </a:cubicBezTo>
                  <a:cubicBezTo>
                    <a:pt x="48" y="44"/>
                    <a:pt x="47" y="38"/>
                    <a:pt x="35" y="35"/>
                  </a:cubicBezTo>
                  <a:cubicBezTo>
                    <a:pt x="36" y="28"/>
                    <a:pt x="39" y="26"/>
                    <a:pt x="42" y="20"/>
                  </a:cubicBezTo>
                  <a:cubicBezTo>
                    <a:pt x="41" y="13"/>
                    <a:pt x="35" y="8"/>
                    <a:pt x="29" y="4"/>
                  </a:cubicBezTo>
                  <a:cubicBezTo>
                    <a:pt x="25" y="9"/>
                    <a:pt x="23" y="13"/>
                    <a:pt x="18" y="7"/>
                  </a:cubicBezTo>
                  <a:cubicBezTo>
                    <a:pt x="17" y="0"/>
                    <a:pt x="19" y="2"/>
                    <a:pt x="12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1" name="Freeform 65"/>
            <p:cNvSpPr/>
            <p:nvPr/>
          </p:nvSpPr>
          <p:spPr bwMode="invGray">
            <a:xfrm>
              <a:off x="4121" y="3052"/>
              <a:ext cx="64" cy="79"/>
            </a:xfrm>
            <a:custGeom>
              <a:avLst/>
              <a:gdLst/>
              <a:ahLst/>
              <a:cxnLst>
                <a:cxn ang="0">
                  <a:pos x="52" y="0"/>
                </a:cxn>
                <a:cxn ang="0">
                  <a:pos x="44" y="18"/>
                </a:cxn>
                <a:cxn ang="0">
                  <a:pos x="32" y="30"/>
                </a:cxn>
                <a:cxn ang="0">
                  <a:pos x="16" y="35"/>
                </a:cxn>
                <a:cxn ang="0">
                  <a:pos x="8" y="48"/>
                </a:cxn>
                <a:cxn ang="0">
                  <a:pos x="4" y="74"/>
                </a:cxn>
                <a:cxn ang="0">
                  <a:pos x="13" y="71"/>
                </a:cxn>
                <a:cxn ang="0">
                  <a:pos x="25" y="62"/>
                </a:cxn>
                <a:cxn ang="0">
                  <a:pos x="34" y="69"/>
                </a:cxn>
                <a:cxn ang="0">
                  <a:pos x="58" y="99"/>
                </a:cxn>
                <a:cxn ang="0">
                  <a:pos x="71" y="72"/>
                </a:cxn>
                <a:cxn ang="0">
                  <a:pos x="85" y="68"/>
                </a:cxn>
                <a:cxn ang="0">
                  <a:pos x="74" y="39"/>
                </a:cxn>
                <a:cxn ang="0">
                  <a:pos x="52" y="0"/>
                </a:cxn>
              </a:cxnLst>
              <a:rect l="0" t="0" r="r" b="b"/>
              <a:pathLst>
                <a:path w="85" h="105">
                  <a:moveTo>
                    <a:pt x="52" y="0"/>
                  </a:moveTo>
                  <a:cubicBezTo>
                    <a:pt x="50" y="6"/>
                    <a:pt x="47" y="12"/>
                    <a:pt x="44" y="18"/>
                  </a:cubicBezTo>
                  <a:cubicBezTo>
                    <a:pt x="43" y="28"/>
                    <a:pt x="42" y="28"/>
                    <a:pt x="32" y="30"/>
                  </a:cubicBezTo>
                  <a:cubicBezTo>
                    <a:pt x="27" y="33"/>
                    <a:pt x="21" y="33"/>
                    <a:pt x="16" y="35"/>
                  </a:cubicBezTo>
                  <a:cubicBezTo>
                    <a:pt x="13" y="39"/>
                    <a:pt x="11" y="44"/>
                    <a:pt x="8" y="48"/>
                  </a:cubicBezTo>
                  <a:cubicBezTo>
                    <a:pt x="4" y="66"/>
                    <a:pt x="0" y="42"/>
                    <a:pt x="4" y="74"/>
                  </a:cubicBezTo>
                  <a:cubicBezTo>
                    <a:pt x="7" y="73"/>
                    <a:pt x="10" y="73"/>
                    <a:pt x="13" y="71"/>
                  </a:cubicBezTo>
                  <a:cubicBezTo>
                    <a:pt x="19" y="67"/>
                    <a:pt x="17" y="64"/>
                    <a:pt x="25" y="62"/>
                  </a:cubicBezTo>
                  <a:cubicBezTo>
                    <a:pt x="32" y="59"/>
                    <a:pt x="31" y="64"/>
                    <a:pt x="34" y="69"/>
                  </a:cubicBezTo>
                  <a:cubicBezTo>
                    <a:pt x="37" y="82"/>
                    <a:pt x="44" y="96"/>
                    <a:pt x="58" y="99"/>
                  </a:cubicBezTo>
                  <a:cubicBezTo>
                    <a:pt x="70" y="105"/>
                    <a:pt x="60" y="78"/>
                    <a:pt x="71" y="72"/>
                  </a:cubicBezTo>
                  <a:cubicBezTo>
                    <a:pt x="78" y="74"/>
                    <a:pt x="80" y="74"/>
                    <a:pt x="85" y="68"/>
                  </a:cubicBezTo>
                  <a:cubicBezTo>
                    <a:pt x="82" y="56"/>
                    <a:pt x="80" y="49"/>
                    <a:pt x="74" y="39"/>
                  </a:cubicBezTo>
                  <a:cubicBezTo>
                    <a:pt x="73" y="6"/>
                    <a:pt x="80" y="6"/>
                    <a:pt x="52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2" name="Freeform 66"/>
            <p:cNvSpPr/>
            <p:nvPr/>
          </p:nvSpPr>
          <p:spPr bwMode="invGray">
            <a:xfrm>
              <a:off x="4197" y="3193"/>
              <a:ext cx="29" cy="49"/>
            </a:xfrm>
            <a:custGeom>
              <a:avLst/>
              <a:gdLst/>
              <a:ahLst/>
              <a:cxnLst>
                <a:cxn ang="0">
                  <a:pos x="6" y="27"/>
                </a:cxn>
                <a:cxn ang="0">
                  <a:pos x="26" y="66"/>
                </a:cxn>
                <a:cxn ang="0">
                  <a:pos x="30" y="52"/>
                </a:cxn>
                <a:cxn ang="0">
                  <a:pos x="38" y="40"/>
                </a:cxn>
                <a:cxn ang="0">
                  <a:pos x="30" y="25"/>
                </a:cxn>
                <a:cxn ang="0">
                  <a:pos x="20" y="13"/>
                </a:cxn>
                <a:cxn ang="0">
                  <a:pos x="11" y="1"/>
                </a:cxn>
                <a:cxn ang="0">
                  <a:pos x="2" y="12"/>
                </a:cxn>
                <a:cxn ang="0">
                  <a:pos x="6" y="27"/>
                </a:cxn>
              </a:cxnLst>
              <a:rect l="0" t="0" r="r" b="b"/>
              <a:pathLst>
                <a:path w="38" h="66">
                  <a:moveTo>
                    <a:pt x="6" y="27"/>
                  </a:moveTo>
                  <a:cubicBezTo>
                    <a:pt x="8" y="52"/>
                    <a:pt x="5" y="58"/>
                    <a:pt x="26" y="66"/>
                  </a:cubicBezTo>
                  <a:cubicBezTo>
                    <a:pt x="36" y="63"/>
                    <a:pt x="33" y="61"/>
                    <a:pt x="30" y="52"/>
                  </a:cubicBezTo>
                  <a:cubicBezTo>
                    <a:pt x="28" y="41"/>
                    <a:pt x="34" y="49"/>
                    <a:pt x="38" y="40"/>
                  </a:cubicBezTo>
                  <a:cubicBezTo>
                    <a:pt x="34" y="35"/>
                    <a:pt x="33" y="30"/>
                    <a:pt x="30" y="25"/>
                  </a:cubicBezTo>
                  <a:cubicBezTo>
                    <a:pt x="29" y="14"/>
                    <a:pt x="30" y="0"/>
                    <a:pt x="20" y="13"/>
                  </a:cubicBezTo>
                  <a:cubicBezTo>
                    <a:pt x="14" y="9"/>
                    <a:pt x="12" y="8"/>
                    <a:pt x="11" y="1"/>
                  </a:cubicBezTo>
                  <a:cubicBezTo>
                    <a:pt x="5" y="4"/>
                    <a:pt x="3" y="5"/>
                    <a:pt x="2" y="12"/>
                  </a:cubicBezTo>
                  <a:cubicBezTo>
                    <a:pt x="3" y="25"/>
                    <a:pt x="0" y="21"/>
                    <a:pt x="6" y="2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3" name="Freeform 67"/>
            <p:cNvSpPr/>
            <p:nvPr/>
          </p:nvSpPr>
          <p:spPr bwMode="invGray">
            <a:xfrm>
              <a:off x="4181" y="3275"/>
              <a:ext cx="18" cy="17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" y="23"/>
                </a:cxn>
                <a:cxn ang="0">
                  <a:pos x="24" y="11"/>
                </a:cxn>
                <a:cxn ang="0">
                  <a:pos x="0" y="0"/>
                </a:cxn>
              </a:cxnLst>
              <a:rect l="0" t="0" r="r" b="b"/>
              <a:pathLst>
                <a:path w="24" h="23">
                  <a:moveTo>
                    <a:pt x="0" y="0"/>
                  </a:moveTo>
                  <a:cubicBezTo>
                    <a:pt x="1" y="8"/>
                    <a:pt x="3" y="16"/>
                    <a:pt x="6" y="23"/>
                  </a:cubicBezTo>
                  <a:cubicBezTo>
                    <a:pt x="19" y="20"/>
                    <a:pt x="19" y="22"/>
                    <a:pt x="24" y="11"/>
                  </a:cubicBezTo>
                  <a:cubicBezTo>
                    <a:pt x="20" y="0"/>
                    <a:pt x="4" y="8"/>
                    <a:pt x="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4" name="Freeform 68"/>
            <p:cNvSpPr/>
            <p:nvPr/>
          </p:nvSpPr>
          <p:spPr bwMode="invGray">
            <a:xfrm>
              <a:off x="4208" y="3265"/>
              <a:ext cx="45" cy="37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8"/>
                </a:cxn>
                <a:cxn ang="0">
                  <a:pos x="28" y="33"/>
                </a:cxn>
                <a:cxn ang="0">
                  <a:pos x="42" y="46"/>
                </a:cxn>
                <a:cxn ang="0">
                  <a:pos x="60" y="42"/>
                </a:cxn>
                <a:cxn ang="0">
                  <a:pos x="49" y="24"/>
                </a:cxn>
                <a:cxn ang="0">
                  <a:pos x="28" y="3"/>
                </a:cxn>
                <a:cxn ang="0">
                  <a:pos x="19" y="16"/>
                </a:cxn>
                <a:cxn ang="0">
                  <a:pos x="9" y="0"/>
                </a:cxn>
              </a:cxnLst>
              <a:rect l="0" t="0" r="r" b="b"/>
              <a:pathLst>
                <a:path w="60" h="49">
                  <a:moveTo>
                    <a:pt x="9" y="0"/>
                  </a:moveTo>
                  <a:cubicBezTo>
                    <a:pt x="8" y="7"/>
                    <a:pt x="0" y="18"/>
                    <a:pt x="0" y="18"/>
                  </a:cubicBezTo>
                  <a:cubicBezTo>
                    <a:pt x="2" y="36"/>
                    <a:pt x="9" y="31"/>
                    <a:pt x="28" y="33"/>
                  </a:cubicBezTo>
                  <a:cubicBezTo>
                    <a:pt x="33" y="40"/>
                    <a:pt x="33" y="44"/>
                    <a:pt x="42" y="46"/>
                  </a:cubicBezTo>
                  <a:cubicBezTo>
                    <a:pt x="49" y="49"/>
                    <a:pt x="56" y="49"/>
                    <a:pt x="60" y="42"/>
                  </a:cubicBezTo>
                  <a:cubicBezTo>
                    <a:pt x="58" y="32"/>
                    <a:pt x="59" y="26"/>
                    <a:pt x="49" y="24"/>
                  </a:cubicBezTo>
                  <a:cubicBezTo>
                    <a:pt x="47" y="12"/>
                    <a:pt x="41" y="5"/>
                    <a:pt x="28" y="3"/>
                  </a:cubicBezTo>
                  <a:cubicBezTo>
                    <a:pt x="23" y="10"/>
                    <a:pt x="30" y="23"/>
                    <a:pt x="19" y="16"/>
                  </a:cubicBezTo>
                  <a:cubicBezTo>
                    <a:pt x="17" y="6"/>
                    <a:pt x="20" y="0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5" name="Freeform 69"/>
            <p:cNvSpPr/>
            <p:nvPr/>
          </p:nvSpPr>
          <p:spPr bwMode="invGray">
            <a:xfrm>
              <a:off x="4277" y="3335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6" name="Freeform 70"/>
            <p:cNvSpPr/>
            <p:nvPr/>
          </p:nvSpPr>
          <p:spPr bwMode="invGray">
            <a:xfrm>
              <a:off x="4544" y="3293"/>
              <a:ext cx="46" cy="47"/>
            </a:xfrm>
            <a:custGeom>
              <a:avLst/>
              <a:gdLst/>
              <a:ahLst/>
              <a:cxnLst>
                <a:cxn ang="0">
                  <a:pos x="7" y="0"/>
                </a:cxn>
                <a:cxn ang="0">
                  <a:pos x="0" y="14"/>
                </a:cxn>
                <a:cxn ang="0">
                  <a:pos x="24" y="35"/>
                </a:cxn>
                <a:cxn ang="0">
                  <a:pos x="36" y="54"/>
                </a:cxn>
                <a:cxn ang="0">
                  <a:pos x="46" y="63"/>
                </a:cxn>
                <a:cxn ang="0">
                  <a:pos x="61" y="56"/>
                </a:cxn>
                <a:cxn ang="0">
                  <a:pos x="33" y="17"/>
                </a:cxn>
                <a:cxn ang="0">
                  <a:pos x="7" y="0"/>
                </a:cxn>
              </a:cxnLst>
              <a:rect l="0" t="0" r="r" b="b"/>
              <a:pathLst>
                <a:path w="61" h="63">
                  <a:moveTo>
                    <a:pt x="7" y="0"/>
                  </a:moveTo>
                  <a:cubicBezTo>
                    <a:pt x="6" y="6"/>
                    <a:pt x="3" y="9"/>
                    <a:pt x="0" y="14"/>
                  </a:cubicBezTo>
                  <a:cubicBezTo>
                    <a:pt x="7" y="23"/>
                    <a:pt x="13" y="31"/>
                    <a:pt x="24" y="35"/>
                  </a:cubicBezTo>
                  <a:cubicBezTo>
                    <a:pt x="27" y="42"/>
                    <a:pt x="31" y="48"/>
                    <a:pt x="36" y="54"/>
                  </a:cubicBezTo>
                  <a:cubicBezTo>
                    <a:pt x="37" y="61"/>
                    <a:pt x="40" y="59"/>
                    <a:pt x="46" y="63"/>
                  </a:cubicBezTo>
                  <a:cubicBezTo>
                    <a:pt x="54" y="62"/>
                    <a:pt x="56" y="62"/>
                    <a:pt x="61" y="56"/>
                  </a:cubicBezTo>
                  <a:cubicBezTo>
                    <a:pt x="59" y="46"/>
                    <a:pt x="42" y="23"/>
                    <a:pt x="33" y="17"/>
                  </a:cubicBezTo>
                  <a:cubicBezTo>
                    <a:pt x="23" y="10"/>
                    <a:pt x="14" y="9"/>
                    <a:pt x="7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7" name="Freeform 71"/>
            <p:cNvSpPr/>
            <p:nvPr/>
          </p:nvSpPr>
          <p:spPr bwMode="invGray">
            <a:xfrm>
              <a:off x="4147" y="3352"/>
              <a:ext cx="46" cy="50"/>
            </a:xfrm>
            <a:custGeom>
              <a:avLst/>
              <a:gdLst/>
              <a:ahLst/>
              <a:cxnLst>
                <a:cxn ang="0">
                  <a:pos x="28" y="7"/>
                </a:cxn>
                <a:cxn ang="0">
                  <a:pos x="30" y="34"/>
                </a:cxn>
                <a:cxn ang="0">
                  <a:pos x="16" y="43"/>
                </a:cxn>
                <a:cxn ang="0">
                  <a:pos x="22" y="67"/>
                </a:cxn>
                <a:cxn ang="0">
                  <a:pos x="48" y="58"/>
                </a:cxn>
                <a:cxn ang="0">
                  <a:pos x="60" y="47"/>
                </a:cxn>
                <a:cxn ang="0">
                  <a:pos x="51" y="28"/>
                </a:cxn>
                <a:cxn ang="0">
                  <a:pos x="57" y="14"/>
                </a:cxn>
                <a:cxn ang="0">
                  <a:pos x="55" y="2"/>
                </a:cxn>
                <a:cxn ang="0">
                  <a:pos x="46" y="4"/>
                </a:cxn>
                <a:cxn ang="0">
                  <a:pos x="51" y="5"/>
                </a:cxn>
                <a:cxn ang="0">
                  <a:pos x="49" y="16"/>
                </a:cxn>
                <a:cxn ang="0">
                  <a:pos x="43" y="23"/>
                </a:cxn>
                <a:cxn ang="0">
                  <a:pos x="28" y="7"/>
                </a:cxn>
              </a:cxnLst>
              <a:rect l="0" t="0" r="r" b="b"/>
              <a:pathLst>
                <a:path w="61" h="67">
                  <a:moveTo>
                    <a:pt x="28" y="7"/>
                  </a:moveTo>
                  <a:cubicBezTo>
                    <a:pt x="17" y="15"/>
                    <a:pt x="24" y="25"/>
                    <a:pt x="30" y="34"/>
                  </a:cubicBezTo>
                  <a:cubicBezTo>
                    <a:pt x="27" y="44"/>
                    <a:pt x="26" y="44"/>
                    <a:pt x="16" y="43"/>
                  </a:cubicBezTo>
                  <a:cubicBezTo>
                    <a:pt x="0" y="46"/>
                    <a:pt x="13" y="63"/>
                    <a:pt x="22" y="67"/>
                  </a:cubicBezTo>
                  <a:cubicBezTo>
                    <a:pt x="31" y="65"/>
                    <a:pt x="39" y="60"/>
                    <a:pt x="48" y="58"/>
                  </a:cubicBezTo>
                  <a:cubicBezTo>
                    <a:pt x="51" y="52"/>
                    <a:pt x="54" y="50"/>
                    <a:pt x="60" y="47"/>
                  </a:cubicBezTo>
                  <a:cubicBezTo>
                    <a:pt x="61" y="40"/>
                    <a:pt x="51" y="28"/>
                    <a:pt x="51" y="28"/>
                  </a:cubicBezTo>
                  <a:cubicBezTo>
                    <a:pt x="52" y="22"/>
                    <a:pt x="55" y="19"/>
                    <a:pt x="57" y="14"/>
                  </a:cubicBezTo>
                  <a:cubicBezTo>
                    <a:pt x="56" y="10"/>
                    <a:pt x="58" y="5"/>
                    <a:pt x="55" y="2"/>
                  </a:cubicBezTo>
                  <a:cubicBezTo>
                    <a:pt x="53" y="0"/>
                    <a:pt x="48" y="2"/>
                    <a:pt x="46" y="4"/>
                  </a:cubicBezTo>
                  <a:cubicBezTo>
                    <a:pt x="45" y="5"/>
                    <a:pt x="49" y="5"/>
                    <a:pt x="51" y="5"/>
                  </a:cubicBezTo>
                  <a:cubicBezTo>
                    <a:pt x="57" y="10"/>
                    <a:pt x="52" y="9"/>
                    <a:pt x="49" y="16"/>
                  </a:cubicBezTo>
                  <a:cubicBezTo>
                    <a:pt x="58" y="23"/>
                    <a:pt x="50" y="22"/>
                    <a:pt x="43" y="23"/>
                  </a:cubicBezTo>
                  <a:cubicBezTo>
                    <a:pt x="34" y="22"/>
                    <a:pt x="31" y="16"/>
                    <a:pt x="28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8" name="Freeform 72"/>
            <p:cNvSpPr/>
            <p:nvPr/>
          </p:nvSpPr>
          <p:spPr bwMode="invGray">
            <a:xfrm>
              <a:off x="4098" y="3371"/>
              <a:ext cx="32" cy="27"/>
            </a:xfrm>
            <a:custGeom>
              <a:avLst/>
              <a:gdLst/>
              <a:ahLst/>
              <a:cxnLst>
                <a:cxn ang="0">
                  <a:pos x="21" y="3"/>
                </a:cxn>
                <a:cxn ang="0">
                  <a:pos x="6" y="6"/>
                </a:cxn>
                <a:cxn ang="0">
                  <a:pos x="33" y="36"/>
                </a:cxn>
                <a:cxn ang="0">
                  <a:pos x="42" y="30"/>
                </a:cxn>
                <a:cxn ang="0">
                  <a:pos x="21" y="3"/>
                </a:cxn>
              </a:cxnLst>
              <a:rect l="0" t="0" r="r" b="b"/>
              <a:pathLst>
                <a:path w="43" h="36">
                  <a:moveTo>
                    <a:pt x="21" y="3"/>
                  </a:moveTo>
                  <a:cubicBezTo>
                    <a:pt x="14" y="0"/>
                    <a:pt x="12" y="2"/>
                    <a:pt x="6" y="6"/>
                  </a:cubicBezTo>
                  <a:cubicBezTo>
                    <a:pt x="0" y="17"/>
                    <a:pt x="23" y="32"/>
                    <a:pt x="33" y="36"/>
                  </a:cubicBezTo>
                  <a:cubicBezTo>
                    <a:pt x="36" y="35"/>
                    <a:pt x="42" y="34"/>
                    <a:pt x="42" y="30"/>
                  </a:cubicBezTo>
                  <a:cubicBezTo>
                    <a:pt x="43" y="24"/>
                    <a:pt x="27" y="3"/>
                    <a:pt x="21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69" name="Freeform 73"/>
            <p:cNvSpPr/>
            <p:nvPr/>
          </p:nvSpPr>
          <p:spPr bwMode="invGray">
            <a:xfrm>
              <a:off x="4077" y="3342"/>
              <a:ext cx="24" cy="31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26"/>
                </a:cxn>
                <a:cxn ang="0">
                  <a:pos x="16" y="24"/>
                </a:cxn>
                <a:cxn ang="0">
                  <a:pos x="19" y="29"/>
                </a:cxn>
                <a:cxn ang="0">
                  <a:pos x="16" y="35"/>
                </a:cxn>
                <a:cxn ang="0">
                  <a:pos x="30" y="21"/>
                </a:cxn>
                <a:cxn ang="0">
                  <a:pos x="24" y="9"/>
                </a:cxn>
                <a:cxn ang="0">
                  <a:pos x="21" y="0"/>
                </a:cxn>
              </a:cxnLst>
              <a:rect l="0" t="0" r="r" b="b"/>
              <a:pathLst>
                <a:path w="32" h="41">
                  <a:moveTo>
                    <a:pt x="21" y="0"/>
                  </a:moveTo>
                  <a:cubicBezTo>
                    <a:pt x="15" y="10"/>
                    <a:pt x="6" y="16"/>
                    <a:pt x="0" y="26"/>
                  </a:cubicBezTo>
                  <a:cubicBezTo>
                    <a:pt x="7" y="27"/>
                    <a:pt x="10" y="27"/>
                    <a:pt x="16" y="24"/>
                  </a:cubicBezTo>
                  <a:cubicBezTo>
                    <a:pt x="17" y="26"/>
                    <a:pt x="19" y="27"/>
                    <a:pt x="19" y="29"/>
                  </a:cubicBezTo>
                  <a:cubicBezTo>
                    <a:pt x="19" y="31"/>
                    <a:pt x="15" y="33"/>
                    <a:pt x="16" y="35"/>
                  </a:cubicBezTo>
                  <a:cubicBezTo>
                    <a:pt x="19" y="41"/>
                    <a:pt x="29" y="23"/>
                    <a:pt x="30" y="21"/>
                  </a:cubicBezTo>
                  <a:cubicBezTo>
                    <a:pt x="32" y="9"/>
                    <a:pt x="26" y="19"/>
                    <a:pt x="24" y="9"/>
                  </a:cubicBezTo>
                  <a:cubicBezTo>
                    <a:pt x="25" y="1"/>
                    <a:pt x="27" y="4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0" name="Freeform 74"/>
            <p:cNvSpPr/>
            <p:nvPr/>
          </p:nvSpPr>
          <p:spPr bwMode="invGray">
            <a:xfrm>
              <a:off x="4111" y="3353"/>
              <a:ext cx="34" cy="24"/>
            </a:xfrm>
            <a:custGeom>
              <a:avLst/>
              <a:gdLst/>
              <a:ahLst/>
              <a:cxnLst>
                <a:cxn ang="0">
                  <a:pos x="21" y="0"/>
                </a:cxn>
                <a:cxn ang="0">
                  <a:pos x="0" y="7"/>
                </a:cxn>
                <a:cxn ang="0">
                  <a:pos x="27" y="31"/>
                </a:cxn>
                <a:cxn ang="0">
                  <a:pos x="45" y="24"/>
                </a:cxn>
                <a:cxn ang="0">
                  <a:pos x="22" y="10"/>
                </a:cxn>
                <a:cxn ang="0">
                  <a:pos x="21" y="0"/>
                </a:cxn>
              </a:cxnLst>
              <a:rect l="0" t="0" r="r" b="b"/>
              <a:pathLst>
                <a:path w="45" h="32">
                  <a:moveTo>
                    <a:pt x="21" y="0"/>
                  </a:moveTo>
                  <a:cubicBezTo>
                    <a:pt x="10" y="1"/>
                    <a:pt x="8" y="1"/>
                    <a:pt x="0" y="7"/>
                  </a:cubicBezTo>
                  <a:cubicBezTo>
                    <a:pt x="3" y="20"/>
                    <a:pt x="15" y="29"/>
                    <a:pt x="27" y="31"/>
                  </a:cubicBezTo>
                  <a:cubicBezTo>
                    <a:pt x="36" y="30"/>
                    <a:pt x="41" y="32"/>
                    <a:pt x="45" y="24"/>
                  </a:cubicBezTo>
                  <a:cubicBezTo>
                    <a:pt x="32" y="16"/>
                    <a:pt x="30" y="23"/>
                    <a:pt x="22" y="10"/>
                  </a:cubicBezTo>
                  <a:cubicBezTo>
                    <a:pt x="21" y="2"/>
                    <a:pt x="21" y="5"/>
                    <a:pt x="2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1" name="Freeform 75"/>
            <p:cNvSpPr/>
            <p:nvPr/>
          </p:nvSpPr>
          <p:spPr bwMode="invGray">
            <a:xfrm>
              <a:off x="4062" y="3021"/>
              <a:ext cx="27" cy="55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1" y="15"/>
                </a:cxn>
                <a:cxn ang="0">
                  <a:pos x="9" y="36"/>
                </a:cxn>
                <a:cxn ang="0">
                  <a:pos x="0" y="59"/>
                </a:cxn>
                <a:cxn ang="0">
                  <a:pos x="8" y="74"/>
                </a:cxn>
                <a:cxn ang="0">
                  <a:pos x="20" y="59"/>
                </a:cxn>
                <a:cxn ang="0">
                  <a:pos x="35" y="32"/>
                </a:cxn>
                <a:cxn ang="0">
                  <a:pos x="30" y="0"/>
                </a:cxn>
              </a:cxnLst>
              <a:rect l="0" t="0" r="r" b="b"/>
              <a:pathLst>
                <a:path w="35" h="74">
                  <a:moveTo>
                    <a:pt x="30" y="0"/>
                  </a:moveTo>
                  <a:cubicBezTo>
                    <a:pt x="33" y="8"/>
                    <a:pt x="29" y="14"/>
                    <a:pt x="21" y="15"/>
                  </a:cubicBezTo>
                  <a:cubicBezTo>
                    <a:pt x="19" y="27"/>
                    <a:pt x="24" y="33"/>
                    <a:pt x="9" y="36"/>
                  </a:cubicBezTo>
                  <a:cubicBezTo>
                    <a:pt x="13" y="50"/>
                    <a:pt x="12" y="52"/>
                    <a:pt x="0" y="59"/>
                  </a:cubicBezTo>
                  <a:cubicBezTo>
                    <a:pt x="3" y="64"/>
                    <a:pt x="5" y="69"/>
                    <a:pt x="8" y="74"/>
                  </a:cubicBezTo>
                  <a:cubicBezTo>
                    <a:pt x="15" y="71"/>
                    <a:pt x="16" y="65"/>
                    <a:pt x="20" y="59"/>
                  </a:cubicBezTo>
                  <a:cubicBezTo>
                    <a:pt x="22" y="47"/>
                    <a:pt x="28" y="41"/>
                    <a:pt x="35" y="32"/>
                  </a:cubicBezTo>
                  <a:cubicBezTo>
                    <a:pt x="34" y="26"/>
                    <a:pt x="30" y="8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2" name="Freeform 76"/>
            <p:cNvSpPr/>
            <p:nvPr/>
          </p:nvSpPr>
          <p:spPr bwMode="invGray">
            <a:xfrm>
              <a:off x="4113" y="3012"/>
              <a:ext cx="19" cy="55"/>
            </a:xfrm>
            <a:custGeom>
              <a:avLst/>
              <a:gdLst/>
              <a:ahLst/>
              <a:cxnLst>
                <a:cxn ang="0">
                  <a:pos x="13" y="7"/>
                </a:cxn>
                <a:cxn ang="0">
                  <a:pos x="4" y="8"/>
                </a:cxn>
                <a:cxn ang="0">
                  <a:pos x="0" y="22"/>
                </a:cxn>
                <a:cxn ang="0">
                  <a:pos x="15" y="41"/>
                </a:cxn>
                <a:cxn ang="0">
                  <a:pos x="25" y="56"/>
                </a:cxn>
                <a:cxn ang="0">
                  <a:pos x="16" y="20"/>
                </a:cxn>
                <a:cxn ang="0">
                  <a:pos x="13" y="7"/>
                </a:cxn>
              </a:cxnLst>
              <a:rect l="0" t="0" r="r" b="b"/>
              <a:pathLst>
                <a:path w="25" h="73">
                  <a:moveTo>
                    <a:pt x="13" y="7"/>
                  </a:moveTo>
                  <a:cubicBezTo>
                    <a:pt x="9" y="0"/>
                    <a:pt x="7" y="2"/>
                    <a:pt x="4" y="8"/>
                  </a:cubicBezTo>
                  <a:cubicBezTo>
                    <a:pt x="3" y="13"/>
                    <a:pt x="1" y="17"/>
                    <a:pt x="0" y="22"/>
                  </a:cubicBezTo>
                  <a:cubicBezTo>
                    <a:pt x="1" y="35"/>
                    <a:pt x="6" y="33"/>
                    <a:pt x="15" y="41"/>
                  </a:cubicBezTo>
                  <a:cubicBezTo>
                    <a:pt x="16" y="52"/>
                    <a:pt x="15" y="73"/>
                    <a:pt x="25" y="56"/>
                  </a:cubicBezTo>
                  <a:cubicBezTo>
                    <a:pt x="24" y="33"/>
                    <a:pt x="23" y="36"/>
                    <a:pt x="16" y="20"/>
                  </a:cubicBezTo>
                  <a:cubicBezTo>
                    <a:pt x="15" y="11"/>
                    <a:pt x="16" y="15"/>
                    <a:pt x="13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3" name="Freeform 77"/>
            <p:cNvSpPr/>
            <p:nvPr/>
          </p:nvSpPr>
          <p:spPr bwMode="invGray">
            <a:xfrm>
              <a:off x="4135" y="2995"/>
              <a:ext cx="10" cy="25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1" y="10"/>
                </a:cxn>
                <a:cxn ang="0">
                  <a:pos x="11" y="25"/>
                </a:cxn>
                <a:cxn ang="0">
                  <a:pos x="11" y="0"/>
                </a:cxn>
              </a:cxnLst>
              <a:rect l="0" t="0" r="r" b="b"/>
              <a:pathLst>
                <a:path w="14" h="33">
                  <a:moveTo>
                    <a:pt x="11" y="0"/>
                  </a:moveTo>
                  <a:cubicBezTo>
                    <a:pt x="7" y="3"/>
                    <a:pt x="5" y="7"/>
                    <a:pt x="1" y="10"/>
                  </a:cubicBezTo>
                  <a:cubicBezTo>
                    <a:pt x="2" y="18"/>
                    <a:pt x="0" y="33"/>
                    <a:pt x="11" y="25"/>
                  </a:cubicBezTo>
                  <a:cubicBezTo>
                    <a:pt x="14" y="15"/>
                    <a:pt x="5" y="4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4" name="Freeform 78"/>
            <p:cNvSpPr/>
            <p:nvPr/>
          </p:nvSpPr>
          <p:spPr bwMode="invGray">
            <a:xfrm>
              <a:off x="4145" y="3007"/>
              <a:ext cx="21" cy="48"/>
            </a:xfrm>
            <a:custGeom>
              <a:avLst/>
              <a:gdLst/>
              <a:ahLst/>
              <a:cxnLst>
                <a:cxn ang="0">
                  <a:pos x="5" y="0"/>
                </a:cxn>
                <a:cxn ang="0">
                  <a:pos x="11" y="14"/>
                </a:cxn>
                <a:cxn ang="0">
                  <a:pos x="20" y="21"/>
                </a:cxn>
                <a:cxn ang="0">
                  <a:pos x="8" y="39"/>
                </a:cxn>
                <a:cxn ang="0">
                  <a:pos x="0" y="56"/>
                </a:cxn>
                <a:cxn ang="0">
                  <a:pos x="11" y="57"/>
                </a:cxn>
                <a:cxn ang="0">
                  <a:pos x="26" y="26"/>
                </a:cxn>
                <a:cxn ang="0">
                  <a:pos x="5" y="0"/>
                </a:cxn>
              </a:cxnLst>
              <a:rect l="0" t="0" r="r" b="b"/>
              <a:pathLst>
                <a:path w="28" h="64">
                  <a:moveTo>
                    <a:pt x="5" y="0"/>
                  </a:moveTo>
                  <a:cubicBezTo>
                    <a:pt x="6" y="5"/>
                    <a:pt x="7" y="10"/>
                    <a:pt x="11" y="14"/>
                  </a:cubicBezTo>
                  <a:cubicBezTo>
                    <a:pt x="14" y="17"/>
                    <a:pt x="20" y="21"/>
                    <a:pt x="20" y="21"/>
                  </a:cubicBezTo>
                  <a:cubicBezTo>
                    <a:pt x="9" y="27"/>
                    <a:pt x="0" y="23"/>
                    <a:pt x="8" y="39"/>
                  </a:cubicBezTo>
                  <a:cubicBezTo>
                    <a:pt x="6" y="47"/>
                    <a:pt x="4" y="50"/>
                    <a:pt x="0" y="56"/>
                  </a:cubicBezTo>
                  <a:cubicBezTo>
                    <a:pt x="4" y="62"/>
                    <a:pt x="7" y="64"/>
                    <a:pt x="11" y="57"/>
                  </a:cubicBezTo>
                  <a:cubicBezTo>
                    <a:pt x="13" y="43"/>
                    <a:pt x="10" y="29"/>
                    <a:pt x="26" y="26"/>
                  </a:cubicBezTo>
                  <a:cubicBezTo>
                    <a:pt x="28" y="15"/>
                    <a:pt x="14" y="4"/>
                    <a:pt x="5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5" name="Freeform 79"/>
            <p:cNvSpPr/>
            <p:nvPr/>
          </p:nvSpPr>
          <p:spPr bwMode="invGray">
            <a:xfrm>
              <a:off x="3876" y="3076"/>
              <a:ext cx="12" cy="27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0" y="7"/>
                </a:cxn>
                <a:cxn ang="0">
                  <a:pos x="8" y="22"/>
                </a:cxn>
                <a:cxn ang="0">
                  <a:pos x="14" y="3"/>
                </a:cxn>
              </a:cxnLst>
              <a:rect l="0" t="0" r="r" b="b"/>
              <a:pathLst>
                <a:path w="16" h="36">
                  <a:moveTo>
                    <a:pt x="14" y="3"/>
                  </a:moveTo>
                  <a:cubicBezTo>
                    <a:pt x="7" y="0"/>
                    <a:pt x="4" y="1"/>
                    <a:pt x="0" y="7"/>
                  </a:cubicBezTo>
                  <a:cubicBezTo>
                    <a:pt x="3" y="14"/>
                    <a:pt x="2" y="17"/>
                    <a:pt x="8" y="22"/>
                  </a:cubicBezTo>
                  <a:cubicBezTo>
                    <a:pt x="16" y="36"/>
                    <a:pt x="11" y="7"/>
                    <a:pt x="14" y="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6" name="Freeform 80"/>
            <p:cNvSpPr/>
            <p:nvPr/>
          </p:nvSpPr>
          <p:spPr bwMode="invGray">
            <a:xfrm>
              <a:off x="3866" y="305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7" name="Freeform 81"/>
            <p:cNvSpPr/>
            <p:nvPr/>
          </p:nvSpPr>
          <p:spPr bwMode="invGray">
            <a:xfrm>
              <a:off x="3862" y="3035"/>
              <a:ext cx="12" cy="14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0" y="10"/>
                </a:cxn>
                <a:cxn ang="0">
                  <a:pos x="12" y="19"/>
                </a:cxn>
                <a:cxn ang="0">
                  <a:pos x="10" y="5"/>
                </a:cxn>
              </a:cxnLst>
              <a:rect l="0" t="0" r="r" b="b"/>
              <a:pathLst>
                <a:path w="16" h="19">
                  <a:moveTo>
                    <a:pt x="10" y="5"/>
                  </a:moveTo>
                  <a:cubicBezTo>
                    <a:pt x="4" y="0"/>
                    <a:pt x="1" y="3"/>
                    <a:pt x="0" y="10"/>
                  </a:cubicBezTo>
                  <a:cubicBezTo>
                    <a:pt x="4" y="15"/>
                    <a:pt x="7" y="16"/>
                    <a:pt x="12" y="19"/>
                  </a:cubicBezTo>
                  <a:cubicBezTo>
                    <a:pt x="16" y="12"/>
                    <a:pt x="14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8" name="Freeform 82"/>
            <p:cNvSpPr/>
            <p:nvPr/>
          </p:nvSpPr>
          <p:spPr bwMode="invGray">
            <a:xfrm>
              <a:off x="3850" y="2995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79" name="Freeform 83"/>
            <p:cNvSpPr/>
            <p:nvPr/>
          </p:nvSpPr>
          <p:spPr bwMode="invGray">
            <a:xfrm>
              <a:off x="3852" y="3020"/>
              <a:ext cx="16" cy="13"/>
            </a:xfrm>
            <a:custGeom>
              <a:avLst/>
              <a:gdLst/>
              <a:ahLst/>
              <a:cxnLst>
                <a:cxn ang="0">
                  <a:pos x="13" y="0"/>
                </a:cxn>
                <a:cxn ang="0">
                  <a:pos x="19" y="18"/>
                </a:cxn>
                <a:cxn ang="0">
                  <a:pos x="14" y="6"/>
                </a:cxn>
                <a:cxn ang="0">
                  <a:pos x="13" y="0"/>
                </a:cxn>
              </a:cxnLst>
              <a:rect l="0" t="0" r="r" b="b"/>
              <a:pathLst>
                <a:path w="22" h="18">
                  <a:moveTo>
                    <a:pt x="13" y="0"/>
                  </a:moveTo>
                  <a:cubicBezTo>
                    <a:pt x="0" y="8"/>
                    <a:pt x="9" y="12"/>
                    <a:pt x="19" y="18"/>
                  </a:cubicBezTo>
                  <a:cubicBezTo>
                    <a:pt x="20" y="11"/>
                    <a:pt x="22" y="8"/>
                    <a:pt x="14" y="6"/>
                  </a:cubicBezTo>
                  <a:cubicBezTo>
                    <a:pt x="9" y="3"/>
                    <a:pt x="9" y="5"/>
                    <a:pt x="13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0" name="Freeform 84"/>
            <p:cNvSpPr/>
            <p:nvPr/>
          </p:nvSpPr>
          <p:spPr bwMode="invGray">
            <a:xfrm>
              <a:off x="4688" y="3643"/>
              <a:ext cx="45" cy="60"/>
            </a:xfrm>
            <a:custGeom>
              <a:avLst/>
              <a:gdLst/>
              <a:ahLst/>
              <a:cxnLst>
                <a:cxn ang="0">
                  <a:pos x="10" y="7"/>
                </a:cxn>
                <a:cxn ang="0">
                  <a:pos x="3" y="18"/>
                </a:cxn>
                <a:cxn ang="0">
                  <a:pos x="15" y="39"/>
                </a:cxn>
                <a:cxn ang="0">
                  <a:pos x="27" y="54"/>
                </a:cxn>
                <a:cxn ang="0">
                  <a:pos x="40" y="63"/>
                </a:cxn>
                <a:cxn ang="0">
                  <a:pos x="51" y="81"/>
                </a:cxn>
                <a:cxn ang="0">
                  <a:pos x="52" y="57"/>
                </a:cxn>
                <a:cxn ang="0">
                  <a:pos x="43" y="37"/>
                </a:cxn>
                <a:cxn ang="0">
                  <a:pos x="25" y="18"/>
                </a:cxn>
                <a:cxn ang="0">
                  <a:pos x="10" y="7"/>
                </a:cxn>
              </a:cxnLst>
              <a:rect l="0" t="0" r="r" b="b"/>
              <a:pathLst>
                <a:path w="60" h="81">
                  <a:moveTo>
                    <a:pt x="10" y="7"/>
                  </a:moveTo>
                  <a:cubicBezTo>
                    <a:pt x="0" y="0"/>
                    <a:pt x="0" y="9"/>
                    <a:pt x="3" y="18"/>
                  </a:cubicBezTo>
                  <a:cubicBezTo>
                    <a:pt x="5" y="25"/>
                    <a:pt x="12" y="32"/>
                    <a:pt x="15" y="39"/>
                  </a:cubicBezTo>
                  <a:cubicBezTo>
                    <a:pt x="16" y="51"/>
                    <a:pt x="17" y="51"/>
                    <a:pt x="27" y="54"/>
                  </a:cubicBezTo>
                  <a:cubicBezTo>
                    <a:pt x="31" y="57"/>
                    <a:pt x="36" y="60"/>
                    <a:pt x="40" y="63"/>
                  </a:cubicBezTo>
                  <a:cubicBezTo>
                    <a:pt x="43" y="70"/>
                    <a:pt x="45" y="77"/>
                    <a:pt x="51" y="81"/>
                  </a:cubicBezTo>
                  <a:cubicBezTo>
                    <a:pt x="60" y="75"/>
                    <a:pt x="56" y="66"/>
                    <a:pt x="52" y="57"/>
                  </a:cubicBezTo>
                  <a:cubicBezTo>
                    <a:pt x="51" y="49"/>
                    <a:pt x="50" y="41"/>
                    <a:pt x="43" y="37"/>
                  </a:cubicBezTo>
                  <a:cubicBezTo>
                    <a:pt x="37" y="30"/>
                    <a:pt x="33" y="23"/>
                    <a:pt x="25" y="18"/>
                  </a:cubicBezTo>
                  <a:cubicBezTo>
                    <a:pt x="20" y="12"/>
                    <a:pt x="17" y="9"/>
                    <a:pt x="10" y="7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1" name="Freeform 85"/>
            <p:cNvSpPr/>
            <p:nvPr/>
          </p:nvSpPr>
          <p:spPr bwMode="invGray">
            <a:xfrm>
              <a:off x="4919" y="3594"/>
              <a:ext cx="53" cy="46"/>
            </a:xfrm>
            <a:custGeom>
              <a:avLst/>
              <a:gdLst/>
              <a:ahLst/>
              <a:cxnLst>
                <a:cxn ang="0">
                  <a:pos x="28" y="23"/>
                </a:cxn>
                <a:cxn ang="0">
                  <a:pos x="13" y="32"/>
                </a:cxn>
                <a:cxn ang="0">
                  <a:pos x="1" y="44"/>
                </a:cxn>
                <a:cxn ang="0">
                  <a:pos x="13" y="59"/>
                </a:cxn>
                <a:cxn ang="0">
                  <a:pos x="28" y="44"/>
                </a:cxn>
                <a:cxn ang="0">
                  <a:pos x="40" y="23"/>
                </a:cxn>
                <a:cxn ang="0">
                  <a:pos x="55" y="0"/>
                </a:cxn>
                <a:cxn ang="0">
                  <a:pos x="71" y="11"/>
                </a:cxn>
                <a:cxn ang="0">
                  <a:pos x="35" y="23"/>
                </a:cxn>
                <a:cxn ang="0">
                  <a:pos x="28" y="23"/>
                </a:cxn>
              </a:cxnLst>
              <a:rect l="0" t="0" r="r" b="b"/>
              <a:pathLst>
                <a:path w="71" h="61">
                  <a:moveTo>
                    <a:pt x="28" y="23"/>
                  </a:moveTo>
                  <a:cubicBezTo>
                    <a:pt x="25" y="33"/>
                    <a:pt x="25" y="33"/>
                    <a:pt x="13" y="32"/>
                  </a:cubicBezTo>
                  <a:cubicBezTo>
                    <a:pt x="2" y="33"/>
                    <a:pt x="3" y="34"/>
                    <a:pt x="1" y="44"/>
                  </a:cubicBezTo>
                  <a:cubicBezTo>
                    <a:pt x="2" y="60"/>
                    <a:pt x="0" y="61"/>
                    <a:pt x="13" y="59"/>
                  </a:cubicBezTo>
                  <a:cubicBezTo>
                    <a:pt x="19" y="54"/>
                    <a:pt x="21" y="48"/>
                    <a:pt x="28" y="44"/>
                  </a:cubicBezTo>
                  <a:cubicBezTo>
                    <a:pt x="30" y="33"/>
                    <a:pt x="28" y="25"/>
                    <a:pt x="40" y="23"/>
                  </a:cubicBezTo>
                  <a:cubicBezTo>
                    <a:pt x="42" y="12"/>
                    <a:pt x="44" y="4"/>
                    <a:pt x="55" y="0"/>
                  </a:cubicBezTo>
                  <a:cubicBezTo>
                    <a:pt x="65" y="2"/>
                    <a:pt x="69" y="1"/>
                    <a:pt x="71" y="11"/>
                  </a:cubicBezTo>
                  <a:cubicBezTo>
                    <a:pt x="63" y="22"/>
                    <a:pt x="48" y="21"/>
                    <a:pt x="35" y="23"/>
                  </a:cubicBezTo>
                  <a:cubicBezTo>
                    <a:pt x="30" y="27"/>
                    <a:pt x="32" y="27"/>
                    <a:pt x="28" y="23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2" name="Freeform 86"/>
            <p:cNvSpPr/>
            <p:nvPr/>
          </p:nvSpPr>
          <p:spPr bwMode="invGray">
            <a:xfrm>
              <a:off x="4759" y="3569"/>
              <a:ext cx="17" cy="23"/>
            </a:xfrm>
            <a:custGeom>
              <a:avLst/>
              <a:gdLst/>
              <a:ahLst/>
              <a:cxnLst>
                <a:cxn ang="0">
                  <a:pos x="9" y="0"/>
                </a:cxn>
                <a:cxn ang="0">
                  <a:pos x="0" y="14"/>
                </a:cxn>
                <a:cxn ang="0">
                  <a:pos x="12" y="30"/>
                </a:cxn>
                <a:cxn ang="0">
                  <a:pos x="9" y="0"/>
                </a:cxn>
              </a:cxnLst>
              <a:rect l="0" t="0" r="r" b="b"/>
              <a:pathLst>
                <a:path w="23" h="30">
                  <a:moveTo>
                    <a:pt x="9" y="0"/>
                  </a:moveTo>
                  <a:cubicBezTo>
                    <a:pt x="8" y="7"/>
                    <a:pt x="3" y="8"/>
                    <a:pt x="0" y="14"/>
                  </a:cubicBezTo>
                  <a:cubicBezTo>
                    <a:pt x="3" y="21"/>
                    <a:pt x="8" y="24"/>
                    <a:pt x="12" y="30"/>
                  </a:cubicBezTo>
                  <a:cubicBezTo>
                    <a:pt x="23" y="15"/>
                    <a:pt x="4" y="9"/>
                    <a:pt x="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3" name="Freeform 87"/>
            <p:cNvSpPr/>
            <p:nvPr/>
          </p:nvSpPr>
          <p:spPr bwMode="invGray">
            <a:xfrm>
              <a:off x="4751" y="3547"/>
              <a:ext cx="20" cy="17"/>
            </a:xfrm>
            <a:custGeom>
              <a:avLst/>
              <a:gdLst/>
              <a:ahLst/>
              <a:cxnLst>
                <a:cxn ang="0">
                  <a:pos x="19" y="0"/>
                </a:cxn>
                <a:cxn ang="0">
                  <a:pos x="0" y="14"/>
                </a:cxn>
                <a:cxn ang="0">
                  <a:pos x="21" y="20"/>
                </a:cxn>
                <a:cxn ang="0">
                  <a:pos x="19" y="0"/>
                </a:cxn>
              </a:cxnLst>
              <a:rect l="0" t="0" r="r" b="b"/>
              <a:pathLst>
                <a:path w="26" h="23">
                  <a:moveTo>
                    <a:pt x="19" y="0"/>
                  </a:moveTo>
                  <a:cubicBezTo>
                    <a:pt x="17" y="12"/>
                    <a:pt x="10" y="11"/>
                    <a:pt x="0" y="14"/>
                  </a:cubicBezTo>
                  <a:cubicBezTo>
                    <a:pt x="5" y="23"/>
                    <a:pt x="11" y="22"/>
                    <a:pt x="21" y="20"/>
                  </a:cubicBezTo>
                  <a:cubicBezTo>
                    <a:pt x="26" y="12"/>
                    <a:pt x="23" y="7"/>
                    <a:pt x="1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4" name="Freeform 88"/>
            <p:cNvSpPr/>
            <p:nvPr/>
          </p:nvSpPr>
          <p:spPr bwMode="invGray">
            <a:xfrm>
              <a:off x="4598" y="3353"/>
              <a:ext cx="24" cy="33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10" y="11"/>
                </a:cxn>
                <a:cxn ang="0">
                  <a:pos x="12" y="32"/>
                </a:cxn>
                <a:cxn ang="0">
                  <a:pos x="24" y="36"/>
                </a:cxn>
                <a:cxn ang="0">
                  <a:pos x="28" y="0"/>
                </a:cxn>
              </a:cxnLst>
              <a:rect l="0" t="0" r="r" b="b"/>
              <a:pathLst>
                <a:path w="32" h="44">
                  <a:moveTo>
                    <a:pt x="28" y="0"/>
                  </a:moveTo>
                  <a:cubicBezTo>
                    <a:pt x="32" y="10"/>
                    <a:pt x="18" y="9"/>
                    <a:pt x="10" y="11"/>
                  </a:cubicBezTo>
                  <a:cubicBezTo>
                    <a:pt x="0" y="18"/>
                    <a:pt x="7" y="24"/>
                    <a:pt x="12" y="32"/>
                  </a:cubicBezTo>
                  <a:cubicBezTo>
                    <a:pt x="14" y="44"/>
                    <a:pt x="15" y="41"/>
                    <a:pt x="24" y="36"/>
                  </a:cubicBezTo>
                  <a:cubicBezTo>
                    <a:pt x="32" y="25"/>
                    <a:pt x="29" y="14"/>
                    <a:pt x="2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5" name="Freeform 89"/>
            <p:cNvSpPr/>
            <p:nvPr/>
          </p:nvSpPr>
          <p:spPr bwMode="invGray">
            <a:xfrm>
              <a:off x="4632" y="3396"/>
              <a:ext cx="26" cy="33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10" y="9"/>
                </a:cxn>
                <a:cxn ang="0">
                  <a:pos x="14" y="32"/>
                </a:cxn>
                <a:cxn ang="0">
                  <a:pos x="26" y="36"/>
                </a:cxn>
                <a:cxn ang="0">
                  <a:pos x="30" y="0"/>
                </a:cxn>
              </a:cxnLst>
              <a:rect l="0" t="0" r="r" b="b"/>
              <a:pathLst>
                <a:path w="34" h="44">
                  <a:moveTo>
                    <a:pt x="30" y="0"/>
                  </a:moveTo>
                  <a:cubicBezTo>
                    <a:pt x="34" y="10"/>
                    <a:pt x="18" y="7"/>
                    <a:pt x="10" y="9"/>
                  </a:cubicBezTo>
                  <a:cubicBezTo>
                    <a:pt x="0" y="16"/>
                    <a:pt x="9" y="24"/>
                    <a:pt x="14" y="32"/>
                  </a:cubicBezTo>
                  <a:cubicBezTo>
                    <a:pt x="16" y="44"/>
                    <a:pt x="17" y="41"/>
                    <a:pt x="26" y="36"/>
                  </a:cubicBezTo>
                  <a:cubicBezTo>
                    <a:pt x="34" y="25"/>
                    <a:pt x="31" y="14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6" name="Freeform 90"/>
            <p:cNvSpPr/>
            <p:nvPr/>
          </p:nvSpPr>
          <p:spPr bwMode="invGray">
            <a:xfrm>
              <a:off x="4659" y="3459"/>
              <a:ext cx="28" cy="28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4" y="25"/>
                </a:cxn>
                <a:cxn ang="0">
                  <a:pos x="26" y="29"/>
                </a:cxn>
                <a:cxn ang="0">
                  <a:pos x="34" y="2"/>
                </a:cxn>
              </a:cxnLst>
              <a:rect l="0" t="0" r="r" b="b"/>
              <a:pathLst>
                <a:path w="38" h="37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9" y="17"/>
                    <a:pt x="14" y="25"/>
                  </a:cubicBezTo>
                  <a:cubicBezTo>
                    <a:pt x="16" y="37"/>
                    <a:pt x="17" y="34"/>
                    <a:pt x="26" y="29"/>
                  </a:cubicBezTo>
                  <a:cubicBezTo>
                    <a:pt x="34" y="18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7" name="Freeform 91"/>
            <p:cNvSpPr/>
            <p:nvPr/>
          </p:nvSpPr>
          <p:spPr bwMode="invGray">
            <a:xfrm>
              <a:off x="4693" y="3449"/>
              <a:ext cx="28" cy="2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10" y="2"/>
                </a:cxn>
                <a:cxn ang="0">
                  <a:pos x="16" y="22"/>
                </a:cxn>
                <a:cxn ang="0">
                  <a:pos x="27" y="22"/>
                </a:cxn>
                <a:cxn ang="0">
                  <a:pos x="34" y="2"/>
                </a:cxn>
              </a:cxnLst>
              <a:rect l="0" t="0" r="r" b="b"/>
              <a:pathLst>
                <a:path w="38" h="34">
                  <a:moveTo>
                    <a:pt x="34" y="2"/>
                  </a:moveTo>
                  <a:cubicBezTo>
                    <a:pt x="38" y="12"/>
                    <a:pt x="18" y="0"/>
                    <a:pt x="10" y="2"/>
                  </a:cubicBezTo>
                  <a:cubicBezTo>
                    <a:pt x="0" y="9"/>
                    <a:pt x="11" y="14"/>
                    <a:pt x="16" y="22"/>
                  </a:cubicBezTo>
                  <a:cubicBezTo>
                    <a:pt x="18" y="34"/>
                    <a:pt x="18" y="27"/>
                    <a:pt x="27" y="22"/>
                  </a:cubicBezTo>
                  <a:cubicBezTo>
                    <a:pt x="35" y="11"/>
                    <a:pt x="35" y="16"/>
                    <a:pt x="34" y="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8" name="Freeform 92"/>
            <p:cNvSpPr/>
            <p:nvPr/>
          </p:nvSpPr>
          <p:spPr bwMode="invGray">
            <a:xfrm>
              <a:off x="4683" y="3413"/>
              <a:ext cx="26" cy="20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10" y="2"/>
                </a:cxn>
                <a:cxn ang="0">
                  <a:pos x="13" y="15"/>
                </a:cxn>
                <a:cxn ang="0">
                  <a:pos x="25" y="19"/>
                </a:cxn>
                <a:cxn ang="0">
                  <a:pos x="31" y="1"/>
                </a:cxn>
              </a:cxnLst>
              <a:rect l="0" t="0" r="r" b="b"/>
              <a:pathLst>
                <a:path w="35" h="27">
                  <a:moveTo>
                    <a:pt x="31" y="1"/>
                  </a:moveTo>
                  <a:cubicBezTo>
                    <a:pt x="35" y="11"/>
                    <a:pt x="18" y="0"/>
                    <a:pt x="10" y="2"/>
                  </a:cubicBezTo>
                  <a:cubicBezTo>
                    <a:pt x="0" y="9"/>
                    <a:pt x="8" y="7"/>
                    <a:pt x="13" y="15"/>
                  </a:cubicBezTo>
                  <a:cubicBezTo>
                    <a:pt x="15" y="27"/>
                    <a:pt x="16" y="24"/>
                    <a:pt x="25" y="19"/>
                  </a:cubicBezTo>
                  <a:cubicBezTo>
                    <a:pt x="33" y="8"/>
                    <a:pt x="32" y="15"/>
                    <a:pt x="31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89" name="Freeform 93"/>
            <p:cNvSpPr/>
            <p:nvPr/>
          </p:nvSpPr>
          <p:spPr bwMode="invGray">
            <a:xfrm>
              <a:off x="4657" y="3388"/>
              <a:ext cx="26" cy="35"/>
            </a:xfrm>
            <a:custGeom>
              <a:avLst/>
              <a:gdLst/>
              <a:ahLst/>
              <a:cxnLst>
                <a:cxn ang="0">
                  <a:pos x="28" y="16"/>
                </a:cxn>
                <a:cxn ang="0">
                  <a:pos x="19" y="2"/>
                </a:cxn>
                <a:cxn ang="0">
                  <a:pos x="10" y="25"/>
                </a:cxn>
                <a:cxn ang="0">
                  <a:pos x="19" y="35"/>
                </a:cxn>
                <a:cxn ang="0">
                  <a:pos x="27" y="29"/>
                </a:cxn>
                <a:cxn ang="0">
                  <a:pos x="28" y="16"/>
                </a:cxn>
              </a:cxnLst>
              <a:rect l="0" t="0" r="r" b="b"/>
              <a:pathLst>
                <a:path w="35" h="47">
                  <a:moveTo>
                    <a:pt x="28" y="16"/>
                  </a:moveTo>
                  <a:cubicBezTo>
                    <a:pt x="27" y="13"/>
                    <a:pt x="22" y="0"/>
                    <a:pt x="19" y="2"/>
                  </a:cubicBezTo>
                  <a:cubicBezTo>
                    <a:pt x="16" y="4"/>
                    <a:pt x="10" y="20"/>
                    <a:pt x="10" y="25"/>
                  </a:cubicBezTo>
                  <a:cubicBezTo>
                    <a:pt x="0" y="32"/>
                    <a:pt x="14" y="27"/>
                    <a:pt x="19" y="35"/>
                  </a:cubicBezTo>
                  <a:cubicBezTo>
                    <a:pt x="21" y="47"/>
                    <a:pt x="18" y="34"/>
                    <a:pt x="27" y="29"/>
                  </a:cubicBezTo>
                  <a:cubicBezTo>
                    <a:pt x="35" y="18"/>
                    <a:pt x="29" y="30"/>
                    <a:pt x="28" y="1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0" name="Freeform 94"/>
            <p:cNvSpPr/>
            <p:nvPr/>
          </p:nvSpPr>
          <p:spPr bwMode="invGray">
            <a:xfrm>
              <a:off x="4625" y="3372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1" name="Freeform 95"/>
            <p:cNvSpPr/>
            <p:nvPr/>
          </p:nvSpPr>
          <p:spPr bwMode="invGray">
            <a:xfrm>
              <a:off x="4665" y="3425"/>
              <a:ext cx="24" cy="26"/>
            </a:xfrm>
            <a:custGeom>
              <a:avLst/>
              <a:gdLst/>
              <a:ahLst/>
              <a:cxnLst>
                <a:cxn ang="0">
                  <a:pos x="22" y="10"/>
                </a:cxn>
                <a:cxn ang="0">
                  <a:pos x="10" y="2"/>
                </a:cxn>
                <a:cxn ang="0">
                  <a:pos x="12" y="23"/>
                </a:cxn>
                <a:cxn ang="0">
                  <a:pos x="24" y="27"/>
                </a:cxn>
                <a:cxn ang="0">
                  <a:pos x="22" y="10"/>
                </a:cxn>
              </a:cxnLst>
              <a:rect l="0" t="0" r="r" b="b"/>
              <a:pathLst>
                <a:path w="32" h="35">
                  <a:moveTo>
                    <a:pt x="22" y="10"/>
                  </a:moveTo>
                  <a:cubicBezTo>
                    <a:pt x="26" y="20"/>
                    <a:pt x="18" y="0"/>
                    <a:pt x="10" y="2"/>
                  </a:cubicBezTo>
                  <a:cubicBezTo>
                    <a:pt x="0" y="9"/>
                    <a:pt x="7" y="15"/>
                    <a:pt x="12" y="23"/>
                  </a:cubicBezTo>
                  <a:cubicBezTo>
                    <a:pt x="14" y="35"/>
                    <a:pt x="15" y="32"/>
                    <a:pt x="24" y="27"/>
                  </a:cubicBezTo>
                  <a:cubicBezTo>
                    <a:pt x="32" y="16"/>
                    <a:pt x="23" y="24"/>
                    <a:pt x="22" y="1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2" name="Freeform 96"/>
            <p:cNvSpPr/>
            <p:nvPr/>
          </p:nvSpPr>
          <p:spPr bwMode="invGray">
            <a:xfrm>
              <a:off x="3055" y="2051"/>
              <a:ext cx="141" cy="108"/>
            </a:xfrm>
            <a:custGeom>
              <a:avLst/>
              <a:gdLst/>
              <a:ahLst/>
              <a:cxnLst>
                <a:cxn ang="0">
                  <a:pos x="171" y="4"/>
                </a:cxn>
                <a:cxn ang="0">
                  <a:pos x="185" y="4"/>
                </a:cxn>
                <a:cxn ang="0">
                  <a:pos x="189" y="16"/>
                </a:cxn>
                <a:cxn ang="0">
                  <a:pos x="187" y="24"/>
                </a:cxn>
                <a:cxn ang="0">
                  <a:pos x="131" y="44"/>
                </a:cxn>
                <a:cxn ang="0">
                  <a:pos x="109" y="58"/>
                </a:cxn>
                <a:cxn ang="0">
                  <a:pos x="97" y="62"/>
                </a:cxn>
                <a:cxn ang="0">
                  <a:pos x="71" y="82"/>
                </a:cxn>
                <a:cxn ang="0">
                  <a:pos x="75" y="92"/>
                </a:cxn>
                <a:cxn ang="0">
                  <a:pos x="83" y="116"/>
                </a:cxn>
                <a:cxn ang="0">
                  <a:pos x="107" y="126"/>
                </a:cxn>
                <a:cxn ang="0">
                  <a:pos x="93" y="140"/>
                </a:cxn>
                <a:cxn ang="0">
                  <a:pos x="83" y="130"/>
                </a:cxn>
                <a:cxn ang="0">
                  <a:pos x="71" y="134"/>
                </a:cxn>
                <a:cxn ang="0">
                  <a:pos x="21" y="122"/>
                </a:cxn>
                <a:cxn ang="0">
                  <a:pos x="19" y="106"/>
                </a:cxn>
                <a:cxn ang="0">
                  <a:pos x="47" y="90"/>
                </a:cxn>
                <a:cxn ang="0">
                  <a:pos x="51" y="76"/>
                </a:cxn>
                <a:cxn ang="0">
                  <a:pos x="47" y="64"/>
                </a:cxn>
                <a:cxn ang="0">
                  <a:pos x="73" y="46"/>
                </a:cxn>
                <a:cxn ang="0">
                  <a:pos x="97" y="36"/>
                </a:cxn>
                <a:cxn ang="0">
                  <a:pos x="113" y="24"/>
                </a:cxn>
                <a:cxn ang="0">
                  <a:pos x="171" y="4"/>
                </a:cxn>
              </a:cxnLst>
              <a:rect l="0" t="0" r="r" b="b"/>
              <a:pathLst>
                <a:path w="189" h="144">
                  <a:moveTo>
                    <a:pt x="171" y="4"/>
                  </a:moveTo>
                  <a:cubicBezTo>
                    <a:pt x="174" y="3"/>
                    <a:pt x="182" y="0"/>
                    <a:pt x="185" y="4"/>
                  </a:cubicBezTo>
                  <a:cubicBezTo>
                    <a:pt x="187" y="7"/>
                    <a:pt x="189" y="16"/>
                    <a:pt x="189" y="16"/>
                  </a:cubicBezTo>
                  <a:cubicBezTo>
                    <a:pt x="188" y="19"/>
                    <a:pt x="189" y="22"/>
                    <a:pt x="187" y="24"/>
                  </a:cubicBezTo>
                  <a:cubicBezTo>
                    <a:pt x="175" y="34"/>
                    <a:pt x="146" y="34"/>
                    <a:pt x="131" y="44"/>
                  </a:cubicBezTo>
                  <a:cubicBezTo>
                    <a:pt x="125" y="53"/>
                    <a:pt x="120" y="54"/>
                    <a:pt x="109" y="58"/>
                  </a:cubicBezTo>
                  <a:cubicBezTo>
                    <a:pt x="105" y="59"/>
                    <a:pt x="97" y="62"/>
                    <a:pt x="97" y="62"/>
                  </a:cubicBezTo>
                  <a:cubicBezTo>
                    <a:pt x="88" y="76"/>
                    <a:pt x="83" y="74"/>
                    <a:pt x="71" y="82"/>
                  </a:cubicBezTo>
                  <a:cubicBezTo>
                    <a:pt x="66" y="98"/>
                    <a:pt x="70" y="78"/>
                    <a:pt x="75" y="92"/>
                  </a:cubicBezTo>
                  <a:cubicBezTo>
                    <a:pt x="81" y="108"/>
                    <a:pt x="71" y="108"/>
                    <a:pt x="83" y="116"/>
                  </a:cubicBezTo>
                  <a:cubicBezTo>
                    <a:pt x="90" y="121"/>
                    <a:pt x="107" y="126"/>
                    <a:pt x="107" y="126"/>
                  </a:cubicBezTo>
                  <a:cubicBezTo>
                    <a:pt x="105" y="139"/>
                    <a:pt x="106" y="144"/>
                    <a:pt x="93" y="140"/>
                  </a:cubicBezTo>
                  <a:cubicBezTo>
                    <a:pt x="91" y="137"/>
                    <a:pt x="87" y="130"/>
                    <a:pt x="83" y="130"/>
                  </a:cubicBezTo>
                  <a:cubicBezTo>
                    <a:pt x="79" y="130"/>
                    <a:pt x="71" y="134"/>
                    <a:pt x="71" y="134"/>
                  </a:cubicBezTo>
                  <a:cubicBezTo>
                    <a:pt x="52" y="129"/>
                    <a:pt x="42" y="124"/>
                    <a:pt x="21" y="122"/>
                  </a:cubicBezTo>
                  <a:cubicBezTo>
                    <a:pt x="14" y="115"/>
                    <a:pt x="0" y="102"/>
                    <a:pt x="19" y="106"/>
                  </a:cubicBezTo>
                  <a:cubicBezTo>
                    <a:pt x="29" y="91"/>
                    <a:pt x="26" y="93"/>
                    <a:pt x="47" y="90"/>
                  </a:cubicBezTo>
                  <a:cubicBezTo>
                    <a:pt x="55" y="84"/>
                    <a:pt x="54" y="88"/>
                    <a:pt x="51" y="76"/>
                  </a:cubicBezTo>
                  <a:cubicBezTo>
                    <a:pt x="50" y="72"/>
                    <a:pt x="47" y="64"/>
                    <a:pt x="47" y="64"/>
                  </a:cubicBezTo>
                  <a:cubicBezTo>
                    <a:pt x="50" y="41"/>
                    <a:pt x="50" y="43"/>
                    <a:pt x="73" y="46"/>
                  </a:cubicBezTo>
                  <a:cubicBezTo>
                    <a:pt x="82" y="45"/>
                    <a:pt x="97" y="36"/>
                    <a:pt x="97" y="36"/>
                  </a:cubicBezTo>
                  <a:cubicBezTo>
                    <a:pt x="102" y="29"/>
                    <a:pt x="105" y="27"/>
                    <a:pt x="113" y="24"/>
                  </a:cubicBezTo>
                  <a:cubicBezTo>
                    <a:pt x="134" y="27"/>
                    <a:pt x="161" y="25"/>
                    <a:pt x="171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3" name="Freeform 97"/>
            <p:cNvSpPr/>
            <p:nvPr/>
          </p:nvSpPr>
          <p:spPr bwMode="invGray">
            <a:xfrm>
              <a:off x="3139" y="2155"/>
              <a:ext cx="40" cy="12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12" y="2"/>
                </a:cxn>
                <a:cxn ang="0">
                  <a:pos x="32" y="16"/>
                </a:cxn>
                <a:cxn ang="0">
                  <a:pos x="44" y="14"/>
                </a:cxn>
                <a:cxn ang="0">
                  <a:pos x="24" y="0"/>
                </a:cxn>
              </a:cxnLst>
              <a:rect l="0" t="0" r="r" b="b"/>
              <a:pathLst>
                <a:path w="53" h="17">
                  <a:moveTo>
                    <a:pt x="24" y="0"/>
                  </a:moveTo>
                  <a:cubicBezTo>
                    <a:pt x="20" y="1"/>
                    <a:pt x="16" y="0"/>
                    <a:pt x="12" y="2"/>
                  </a:cubicBezTo>
                  <a:cubicBezTo>
                    <a:pt x="0" y="9"/>
                    <a:pt x="30" y="15"/>
                    <a:pt x="32" y="16"/>
                  </a:cubicBezTo>
                  <a:cubicBezTo>
                    <a:pt x="36" y="15"/>
                    <a:pt x="41" y="17"/>
                    <a:pt x="44" y="14"/>
                  </a:cubicBezTo>
                  <a:cubicBezTo>
                    <a:pt x="53" y="3"/>
                    <a:pt x="30" y="0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4" name="Freeform 98"/>
            <p:cNvSpPr/>
            <p:nvPr/>
          </p:nvSpPr>
          <p:spPr bwMode="invGray">
            <a:xfrm>
              <a:off x="3344" y="1999"/>
              <a:ext cx="42" cy="28"/>
            </a:xfrm>
            <a:custGeom>
              <a:avLst/>
              <a:gdLst/>
              <a:ahLst/>
              <a:cxnLst>
                <a:cxn ang="0">
                  <a:pos x="57" y="4"/>
                </a:cxn>
                <a:cxn ang="0">
                  <a:pos x="25" y="24"/>
                </a:cxn>
                <a:cxn ang="0">
                  <a:pos x="11" y="34"/>
                </a:cxn>
                <a:cxn ang="0">
                  <a:pos x="9" y="4"/>
                </a:cxn>
                <a:cxn ang="0">
                  <a:pos x="21" y="0"/>
                </a:cxn>
                <a:cxn ang="0">
                  <a:pos x="57" y="4"/>
                </a:cxn>
              </a:cxnLst>
              <a:rect l="0" t="0" r="r" b="b"/>
              <a:pathLst>
                <a:path w="57" h="37">
                  <a:moveTo>
                    <a:pt x="57" y="4"/>
                  </a:moveTo>
                  <a:cubicBezTo>
                    <a:pt x="53" y="16"/>
                    <a:pt x="35" y="17"/>
                    <a:pt x="25" y="24"/>
                  </a:cubicBezTo>
                  <a:cubicBezTo>
                    <a:pt x="22" y="34"/>
                    <a:pt x="22" y="37"/>
                    <a:pt x="11" y="34"/>
                  </a:cubicBezTo>
                  <a:cubicBezTo>
                    <a:pt x="6" y="27"/>
                    <a:pt x="0" y="10"/>
                    <a:pt x="9" y="4"/>
                  </a:cubicBezTo>
                  <a:cubicBezTo>
                    <a:pt x="12" y="2"/>
                    <a:pt x="21" y="0"/>
                    <a:pt x="21" y="0"/>
                  </a:cubicBezTo>
                  <a:cubicBezTo>
                    <a:pt x="33" y="2"/>
                    <a:pt x="45" y="4"/>
                    <a:pt x="57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5" name="Freeform 99"/>
            <p:cNvSpPr/>
            <p:nvPr/>
          </p:nvSpPr>
          <p:spPr bwMode="invGray">
            <a:xfrm>
              <a:off x="3374" y="2012"/>
              <a:ext cx="50" cy="20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11" y="6"/>
                </a:cxn>
                <a:cxn ang="0">
                  <a:pos x="57" y="26"/>
                </a:cxn>
                <a:cxn ang="0">
                  <a:pos x="63" y="24"/>
                </a:cxn>
                <a:cxn ang="0">
                  <a:pos x="29" y="0"/>
                </a:cxn>
              </a:cxnLst>
              <a:rect l="0" t="0" r="r" b="b"/>
              <a:pathLst>
                <a:path w="68" h="26">
                  <a:moveTo>
                    <a:pt x="29" y="0"/>
                  </a:moveTo>
                  <a:cubicBezTo>
                    <a:pt x="23" y="2"/>
                    <a:pt x="11" y="6"/>
                    <a:pt x="11" y="6"/>
                  </a:cubicBezTo>
                  <a:cubicBezTo>
                    <a:pt x="0" y="23"/>
                    <a:pt x="47" y="24"/>
                    <a:pt x="57" y="26"/>
                  </a:cubicBezTo>
                  <a:cubicBezTo>
                    <a:pt x="59" y="25"/>
                    <a:pt x="62" y="26"/>
                    <a:pt x="63" y="24"/>
                  </a:cubicBezTo>
                  <a:cubicBezTo>
                    <a:pt x="68" y="3"/>
                    <a:pt x="42" y="3"/>
                    <a:pt x="2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6" name="Freeform 100"/>
            <p:cNvSpPr/>
            <p:nvPr/>
          </p:nvSpPr>
          <p:spPr bwMode="invGray">
            <a:xfrm>
              <a:off x="3428" y="2015"/>
              <a:ext cx="50" cy="32"/>
            </a:xfrm>
            <a:custGeom>
              <a:avLst/>
              <a:gdLst/>
              <a:ahLst/>
              <a:cxnLst>
                <a:cxn ang="0">
                  <a:pos x="50" y="9"/>
                </a:cxn>
                <a:cxn ang="0">
                  <a:pos x="26" y="9"/>
                </a:cxn>
                <a:cxn ang="0">
                  <a:pos x="10" y="9"/>
                </a:cxn>
                <a:cxn ang="0">
                  <a:pos x="8" y="35"/>
                </a:cxn>
                <a:cxn ang="0">
                  <a:pos x="32" y="43"/>
                </a:cxn>
                <a:cxn ang="0">
                  <a:pos x="62" y="27"/>
                </a:cxn>
                <a:cxn ang="0">
                  <a:pos x="50" y="9"/>
                </a:cxn>
              </a:cxnLst>
              <a:rect l="0" t="0" r="r" b="b"/>
              <a:pathLst>
                <a:path w="66" h="43">
                  <a:moveTo>
                    <a:pt x="50" y="9"/>
                  </a:moveTo>
                  <a:cubicBezTo>
                    <a:pt x="40" y="16"/>
                    <a:pt x="36" y="16"/>
                    <a:pt x="26" y="9"/>
                  </a:cubicBezTo>
                  <a:cubicBezTo>
                    <a:pt x="20" y="0"/>
                    <a:pt x="18" y="4"/>
                    <a:pt x="10" y="9"/>
                  </a:cubicBezTo>
                  <a:cubicBezTo>
                    <a:pt x="4" y="17"/>
                    <a:pt x="0" y="21"/>
                    <a:pt x="8" y="35"/>
                  </a:cubicBezTo>
                  <a:cubicBezTo>
                    <a:pt x="12" y="42"/>
                    <a:pt x="32" y="43"/>
                    <a:pt x="32" y="43"/>
                  </a:cubicBezTo>
                  <a:cubicBezTo>
                    <a:pt x="41" y="40"/>
                    <a:pt x="54" y="33"/>
                    <a:pt x="62" y="27"/>
                  </a:cubicBezTo>
                  <a:cubicBezTo>
                    <a:pt x="66" y="15"/>
                    <a:pt x="61" y="15"/>
                    <a:pt x="50" y="9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7" name="Freeform 101"/>
            <p:cNvSpPr/>
            <p:nvPr/>
          </p:nvSpPr>
          <p:spPr bwMode="invGray">
            <a:xfrm>
              <a:off x="3777" y="2042"/>
              <a:ext cx="88" cy="31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8" y="16"/>
                </a:cxn>
                <a:cxn ang="0">
                  <a:pos x="50" y="30"/>
                </a:cxn>
                <a:cxn ang="0">
                  <a:pos x="76" y="36"/>
                </a:cxn>
                <a:cxn ang="0">
                  <a:pos x="112" y="22"/>
                </a:cxn>
                <a:cxn ang="0">
                  <a:pos x="78" y="4"/>
                </a:cxn>
                <a:cxn ang="0">
                  <a:pos x="14" y="0"/>
                </a:cxn>
              </a:cxnLst>
              <a:rect l="0" t="0" r="r" b="b"/>
              <a:pathLst>
                <a:path w="117" h="41">
                  <a:moveTo>
                    <a:pt x="14" y="0"/>
                  </a:moveTo>
                  <a:cubicBezTo>
                    <a:pt x="8" y="4"/>
                    <a:pt x="0" y="9"/>
                    <a:pt x="8" y="16"/>
                  </a:cubicBezTo>
                  <a:cubicBezTo>
                    <a:pt x="21" y="27"/>
                    <a:pt x="34" y="28"/>
                    <a:pt x="50" y="30"/>
                  </a:cubicBezTo>
                  <a:cubicBezTo>
                    <a:pt x="66" y="41"/>
                    <a:pt x="57" y="39"/>
                    <a:pt x="76" y="36"/>
                  </a:cubicBezTo>
                  <a:cubicBezTo>
                    <a:pt x="88" y="32"/>
                    <a:pt x="101" y="29"/>
                    <a:pt x="112" y="22"/>
                  </a:cubicBezTo>
                  <a:cubicBezTo>
                    <a:pt x="117" y="6"/>
                    <a:pt x="87" y="5"/>
                    <a:pt x="78" y="4"/>
                  </a:cubicBezTo>
                  <a:cubicBezTo>
                    <a:pt x="17" y="6"/>
                    <a:pt x="34" y="20"/>
                    <a:pt x="1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8" name="Freeform 102"/>
            <p:cNvSpPr/>
            <p:nvPr/>
          </p:nvSpPr>
          <p:spPr bwMode="invGray">
            <a:xfrm>
              <a:off x="3867" y="2041"/>
              <a:ext cx="46" cy="24"/>
            </a:xfrm>
            <a:custGeom>
              <a:avLst/>
              <a:gdLst/>
              <a:ahLst/>
              <a:cxnLst>
                <a:cxn ang="0">
                  <a:pos x="32" y="4"/>
                </a:cxn>
                <a:cxn ang="0">
                  <a:pos x="62" y="10"/>
                </a:cxn>
                <a:cxn ang="0">
                  <a:pos x="30" y="32"/>
                </a:cxn>
                <a:cxn ang="0">
                  <a:pos x="6" y="22"/>
                </a:cxn>
                <a:cxn ang="0">
                  <a:pos x="32" y="4"/>
                </a:cxn>
              </a:cxnLst>
              <a:rect l="0" t="0" r="r" b="b"/>
              <a:pathLst>
                <a:path w="62" h="32">
                  <a:moveTo>
                    <a:pt x="32" y="4"/>
                  </a:moveTo>
                  <a:cubicBezTo>
                    <a:pt x="44" y="0"/>
                    <a:pt x="53" y="1"/>
                    <a:pt x="62" y="10"/>
                  </a:cubicBezTo>
                  <a:cubicBezTo>
                    <a:pt x="59" y="23"/>
                    <a:pt x="42" y="28"/>
                    <a:pt x="30" y="32"/>
                  </a:cubicBezTo>
                  <a:cubicBezTo>
                    <a:pt x="15" y="22"/>
                    <a:pt x="23" y="25"/>
                    <a:pt x="6" y="22"/>
                  </a:cubicBezTo>
                  <a:cubicBezTo>
                    <a:pt x="0" y="4"/>
                    <a:pt x="14" y="8"/>
                    <a:pt x="32" y="4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99" name="Freeform 103"/>
            <p:cNvSpPr/>
            <p:nvPr/>
          </p:nvSpPr>
          <p:spPr bwMode="invGray">
            <a:xfrm>
              <a:off x="3846" y="2070"/>
              <a:ext cx="37" cy="17"/>
            </a:xfrm>
            <a:custGeom>
              <a:avLst/>
              <a:gdLst/>
              <a:ahLst/>
              <a:cxnLst>
                <a:cxn ang="0">
                  <a:pos x="20" y="1"/>
                </a:cxn>
                <a:cxn ang="0">
                  <a:pos x="6" y="5"/>
                </a:cxn>
                <a:cxn ang="0">
                  <a:pos x="38" y="23"/>
                </a:cxn>
                <a:cxn ang="0">
                  <a:pos x="20" y="1"/>
                </a:cxn>
              </a:cxnLst>
              <a:rect l="0" t="0" r="r" b="b"/>
              <a:pathLst>
                <a:path w="49" h="23">
                  <a:moveTo>
                    <a:pt x="20" y="1"/>
                  </a:moveTo>
                  <a:cubicBezTo>
                    <a:pt x="15" y="2"/>
                    <a:pt x="8" y="0"/>
                    <a:pt x="6" y="5"/>
                  </a:cubicBezTo>
                  <a:cubicBezTo>
                    <a:pt x="0" y="19"/>
                    <a:pt x="32" y="21"/>
                    <a:pt x="38" y="23"/>
                  </a:cubicBezTo>
                  <a:cubicBezTo>
                    <a:pt x="49" y="6"/>
                    <a:pt x="35" y="3"/>
                    <a:pt x="20" y="1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0" name="Freeform 104"/>
            <p:cNvSpPr/>
            <p:nvPr/>
          </p:nvSpPr>
          <p:spPr bwMode="invGray">
            <a:xfrm>
              <a:off x="4098" y="2294"/>
              <a:ext cx="76" cy="114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8"/>
                </a:cxn>
                <a:cxn ang="0">
                  <a:pos x="14" y="42"/>
                </a:cxn>
                <a:cxn ang="0">
                  <a:pos x="32" y="72"/>
                </a:cxn>
                <a:cxn ang="0">
                  <a:pos x="36" y="104"/>
                </a:cxn>
                <a:cxn ang="0">
                  <a:pos x="80" y="152"/>
                </a:cxn>
                <a:cxn ang="0">
                  <a:pos x="86" y="124"/>
                </a:cxn>
                <a:cxn ang="0">
                  <a:pos x="74" y="102"/>
                </a:cxn>
                <a:cxn ang="0">
                  <a:pos x="62" y="92"/>
                </a:cxn>
                <a:cxn ang="0">
                  <a:pos x="52" y="74"/>
                </a:cxn>
                <a:cxn ang="0">
                  <a:pos x="42" y="44"/>
                </a:cxn>
                <a:cxn ang="0">
                  <a:pos x="4" y="12"/>
                </a:cxn>
                <a:cxn ang="0">
                  <a:pos x="6" y="0"/>
                </a:cxn>
              </a:cxnLst>
              <a:rect l="0" t="0" r="r" b="b"/>
              <a:pathLst>
                <a:path w="102" h="152">
                  <a:moveTo>
                    <a:pt x="6" y="0"/>
                  </a:moveTo>
                  <a:cubicBezTo>
                    <a:pt x="4" y="6"/>
                    <a:pt x="0" y="18"/>
                    <a:pt x="0" y="18"/>
                  </a:cubicBezTo>
                  <a:cubicBezTo>
                    <a:pt x="3" y="26"/>
                    <a:pt x="9" y="35"/>
                    <a:pt x="14" y="42"/>
                  </a:cubicBezTo>
                  <a:cubicBezTo>
                    <a:pt x="17" y="58"/>
                    <a:pt x="16" y="69"/>
                    <a:pt x="32" y="72"/>
                  </a:cubicBezTo>
                  <a:cubicBezTo>
                    <a:pt x="44" y="80"/>
                    <a:pt x="40" y="91"/>
                    <a:pt x="36" y="104"/>
                  </a:cubicBezTo>
                  <a:cubicBezTo>
                    <a:pt x="57" y="118"/>
                    <a:pt x="60" y="139"/>
                    <a:pt x="80" y="152"/>
                  </a:cubicBezTo>
                  <a:cubicBezTo>
                    <a:pt x="95" y="148"/>
                    <a:pt x="102" y="135"/>
                    <a:pt x="86" y="124"/>
                  </a:cubicBezTo>
                  <a:cubicBezTo>
                    <a:pt x="72" y="129"/>
                    <a:pt x="78" y="110"/>
                    <a:pt x="74" y="102"/>
                  </a:cubicBezTo>
                  <a:cubicBezTo>
                    <a:pt x="72" y="98"/>
                    <a:pt x="65" y="94"/>
                    <a:pt x="62" y="92"/>
                  </a:cubicBezTo>
                  <a:cubicBezTo>
                    <a:pt x="59" y="82"/>
                    <a:pt x="65" y="65"/>
                    <a:pt x="52" y="74"/>
                  </a:cubicBezTo>
                  <a:cubicBezTo>
                    <a:pt x="46" y="65"/>
                    <a:pt x="47" y="54"/>
                    <a:pt x="42" y="44"/>
                  </a:cubicBezTo>
                  <a:cubicBezTo>
                    <a:pt x="36" y="32"/>
                    <a:pt x="16" y="18"/>
                    <a:pt x="4" y="12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1" name="Freeform 105"/>
            <p:cNvSpPr/>
            <p:nvPr/>
          </p:nvSpPr>
          <p:spPr bwMode="invGray">
            <a:xfrm>
              <a:off x="4159" y="2412"/>
              <a:ext cx="55" cy="78"/>
            </a:xfrm>
            <a:custGeom>
              <a:avLst/>
              <a:gdLst/>
              <a:ahLst/>
              <a:cxnLst>
                <a:cxn ang="0">
                  <a:pos x="64" y="22"/>
                </a:cxn>
                <a:cxn ang="0">
                  <a:pos x="74" y="40"/>
                </a:cxn>
                <a:cxn ang="0">
                  <a:pos x="30" y="84"/>
                </a:cxn>
                <a:cxn ang="0">
                  <a:pos x="32" y="100"/>
                </a:cxn>
                <a:cxn ang="0">
                  <a:pos x="20" y="94"/>
                </a:cxn>
                <a:cxn ang="0">
                  <a:pos x="6" y="84"/>
                </a:cxn>
                <a:cxn ang="0">
                  <a:pos x="0" y="82"/>
                </a:cxn>
                <a:cxn ang="0">
                  <a:pos x="10" y="58"/>
                </a:cxn>
                <a:cxn ang="0">
                  <a:pos x="12" y="52"/>
                </a:cxn>
                <a:cxn ang="0">
                  <a:pos x="2" y="24"/>
                </a:cxn>
                <a:cxn ang="0">
                  <a:pos x="4" y="14"/>
                </a:cxn>
                <a:cxn ang="0">
                  <a:pos x="26" y="22"/>
                </a:cxn>
                <a:cxn ang="0">
                  <a:pos x="36" y="36"/>
                </a:cxn>
                <a:cxn ang="0">
                  <a:pos x="64" y="22"/>
                </a:cxn>
              </a:cxnLst>
              <a:rect l="0" t="0" r="r" b="b"/>
              <a:pathLst>
                <a:path w="74" h="103">
                  <a:moveTo>
                    <a:pt x="64" y="22"/>
                  </a:moveTo>
                  <a:cubicBezTo>
                    <a:pt x="73" y="36"/>
                    <a:pt x="70" y="29"/>
                    <a:pt x="74" y="40"/>
                  </a:cubicBezTo>
                  <a:cubicBezTo>
                    <a:pt x="70" y="77"/>
                    <a:pt x="68" y="81"/>
                    <a:pt x="30" y="84"/>
                  </a:cubicBezTo>
                  <a:cubicBezTo>
                    <a:pt x="33" y="88"/>
                    <a:pt x="39" y="95"/>
                    <a:pt x="32" y="100"/>
                  </a:cubicBezTo>
                  <a:cubicBezTo>
                    <a:pt x="28" y="103"/>
                    <a:pt x="24" y="95"/>
                    <a:pt x="20" y="94"/>
                  </a:cubicBezTo>
                  <a:cubicBezTo>
                    <a:pt x="17" y="84"/>
                    <a:pt x="20" y="89"/>
                    <a:pt x="6" y="84"/>
                  </a:cubicBezTo>
                  <a:cubicBezTo>
                    <a:pt x="4" y="83"/>
                    <a:pt x="0" y="82"/>
                    <a:pt x="0" y="82"/>
                  </a:cubicBezTo>
                  <a:cubicBezTo>
                    <a:pt x="3" y="73"/>
                    <a:pt x="7" y="67"/>
                    <a:pt x="10" y="58"/>
                  </a:cubicBezTo>
                  <a:cubicBezTo>
                    <a:pt x="11" y="56"/>
                    <a:pt x="12" y="52"/>
                    <a:pt x="12" y="52"/>
                  </a:cubicBezTo>
                  <a:cubicBezTo>
                    <a:pt x="10" y="42"/>
                    <a:pt x="8" y="33"/>
                    <a:pt x="2" y="24"/>
                  </a:cubicBezTo>
                  <a:cubicBezTo>
                    <a:pt x="3" y="21"/>
                    <a:pt x="2" y="17"/>
                    <a:pt x="4" y="14"/>
                  </a:cubicBezTo>
                  <a:cubicBezTo>
                    <a:pt x="11" y="0"/>
                    <a:pt x="18" y="19"/>
                    <a:pt x="26" y="22"/>
                  </a:cubicBezTo>
                  <a:cubicBezTo>
                    <a:pt x="31" y="36"/>
                    <a:pt x="26" y="33"/>
                    <a:pt x="36" y="36"/>
                  </a:cubicBezTo>
                  <a:cubicBezTo>
                    <a:pt x="45" y="30"/>
                    <a:pt x="55" y="28"/>
                    <a:pt x="64" y="22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2" name="Freeform 106"/>
            <p:cNvSpPr/>
            <p:nvPr/>
          </p:nvSpPr>
          <p:spPr bwMode="invGray">
            <a:xfrm>
              <a:off x="4123" y="2492"/>
              <a:ext cx="109" cy="189"/>
            </a:xfrm>
            <a:custGeom>
              <a:avLst/>
              <a:gdLst/>
              <a:ahLst/>
              <a:cxnLst>
                <a:cxn ang="0">
                  <a:pos x="82" y="100"/>
                </a:cxn>
                <a:cxn ang="0">
                  <a:pos x="66" y="106"/>
                </a:cxn>
                <a:cxn ang="0">
                  <a:pos x="64" y="132"/>
                </a:cxn>
                <a:cxn ang="0">
                  <a:pos x="22" y="146"/>
                </a:cxn>
                <a:cxn ang="0">
                  <a:pos x="8" y="168"/>
                </a:cxn>
                <a:cxn ang="0">
                  <a:pos x="20" y="182"/>
                </a:cxn>
                <a:cxn ang="0">
                  <a:pos x="8" y="198"/>
                </a:cxn>
                <a:cxn ang="0">
                  <a:pos x="24" y="252"/>
                </a:cxn>
                <a:cxn ang="0">
                  <a:pos x="28" y="214"/>
                </a:cxn>
                <a:cxn ang="0">
                  <a:pos x="22" y="192"/>
                </a:cxn>
                <a:cxn ang="0">
                  <a:pos x="42" y="176"/>
                </a:cxn>
                <a:cxn ang="0">
                  <a:pos x="52" y="158"/>
                </a:cxn>
                <a:cxn ang="0">
                  <a:pos x="66" y="174"/>
                </a:cxn>
                <a:cxn ang="0">
                  <a:pos x="44" y="190"/>
                </a:cxn>
                <a:cxn ang="0">
                  <a:pos x="56" y="200"/>
                </a:cxn>
                <a:cxn ang="0">
                  <a:pos x="68" y="178"/>
                </a:cxn>
                <a:cxn ang="0">
                  <a:pos x="84" y="184"/>
                </a:cxn>
                <a:cxn ang="0">
                  <a:pos x="104" y="148"/>
                </a:cxn>
                <a:cxn ang="0">
                  <a:pos x="114" y="156"/>
                </a:cxn>
                <a:cxn ang="0">
                  <a:pos x="136" y="148"/>
                </a:cxn>
                <a:cxn ang="0">
                  <a:pos x="146" y="130"/>
                </a:cxn>
                <a:cxn ang="0">
                  <a:pos x="142" y="110"/>
                </a:cxn>
                <a:cxn ang="0">
                  <a:pos x="134" y="98"/>
                </a:cxn>
                <a:cxn ang="0">
                  <a:pos x="122" y="40"/>
                </a:cxn>
                <a:cxn ang="0">
                  <a:pos x="94" y="0"/>
                </a:cxn>
                <a:cxn ang="0">
                  <a:pos x="78" y="12"/>
                </a:cxn>
                <a:cxn ang="0">
                  <a:pos x="96" y="34"/>
                </a:cxn>
                <a:cxn ang="0">
                  <a:pos x="96" y="64"/>
                </a:cxn>
                <a:cxn ang="0">
                  <a:pos x="82" y="100"/>
                </a:cxn>
              </a:cxnLst>
              <a:rect l="0" t="0" r="r" b="b"/>
              <a:pathLst>
                <a:path w="146" h="252">
                  <a:moveTo>
                    <a:pt x="82" y="100"/>
                  </a:moveTo>
                  <a:cubicBezTo>
                    <a:pt x="70" y="88"/>
                    <a:pt x="69" y="92"/>
                    <a:pt x="66" y="106"/>
                  </a:cubicBezTo>
                  <a:cubicBezTo>
                    <a:pt x="65" y="115"/>
                    <a:pt x="68" y="124"/>
                    <a:pt x="64" y="132"/>
                  </a:cubicBezTo>
                  <a:cubicBezTo>
                    <a:pt x="63" y="133"/>
                    <a:pt x="28" y="142"/>
                    <a:pt x="22" y="146"/>
                  </a:cubicBezTo>
                  <a:cubicBezTo>
                    <a:pt x="18" y="157"/>
                    <a:pt x="18" y="162"/>
                    <a:pt x="8" y="168"/>
                  </a:cubicBezTo>
                  <a:cubicBezTo>
                    <a:pt x="0" y="180"/>
                    <a:pt x="7" y="180"/>
                    <a:pt x="20" y="182"/>
                  </a:cubicBezTo>
                  <a:cubicBezTo>
                    <a:pt x="17" y="190"/>
                    <a:pt x="15" y="193"/>
                    <a:pt x="8" y="198"/>
                  </a:cubicBezTo>
                  <a:cubicBezTo>
                    <a:pt x="10" y="214"/>
                    <a:pt x="9" y="242"/>
                    <a:pt x="24" y="252"/>
                  </a:cubicBezTo>
                  <a:cubicBezTo>
                    <a:pt x="42" y="246"/>
                    <a:pt x="31" y="227"/>
                    <a:pt x="28" y="214"/>
                  </a:cubicBezTo>
                  <a:cubicBezTo>
                    <a:pt x="26" y="207"/>
                    <a:pt x="22" y="192"/>
                    <a:pt x="22" y="192"/>
                  </a:cubicBezTo>
                  <a:cubicBezTo>
                    <a:pt x="25" y="180"/>
                    <a:pt x="33" y="182"/>
                    <a:pt x="42" y="176"/>
                  </a:cubicBezTo>
                  <a:cubicBezTo>
                    <a:pt x="44" y="169"/>
                    <a:pt x="52" y="158"/>
                    <a:pt x="52" y="158"/>
                  </a:cubicBezTo>
                  <a:cubicBezTo>
                    <a:pt x="58" y="164"/>
                    <a:pt x="63" y="166"/>
                    <a:pt x="66" y="174"/>
                  </a:cubicBezTo>
                  <a:cubicBezTo>
                    <a:pt x="59" y="178"/>
                    <a:pt x="51" y="188"/>
                    <a:pt x="44" y="190"/>
                  </a:cubicBezTo>
                  <a:cubicBezTo>
                    <a:pt x="36" y="202"/>
                    <a:pt x="46" y="202"/>
                    <a:pt x="56" y="200"/>
                  </a:cubicBezTo>
                  <a:cubicBezTo>
                    <a:pt x="60" y="189"/>
                    <a:pt x="59" y="184"/>
                    <a:pt x="68" y="178"/>
                  </a:cubicBezTo>
                  <a:cubicBezTo>
                    <a:pt x="77" y="181"/>
                    <a:pt x="75" y="187"/>
                    <a:pt x="84" y="184"/>
                  </a:cubicBezTo>
                  <a:cubicBezTo>
                    <a:pt x="92" y="171"/>
                    <a:pt x="91" y="157"/>
                    <a:pt x="104" y="148"/>
                  </a:cubicBezTo>
                  <a:cubicBezTo>
                    <a:pt x="108" y="149"/>
                    <a:pt x="110" y="155"/>
                    <a:pt x="114" y="156"/>
                  </a:cubicBezTo>
                  <a:cubicBezTo>
                    <a:pt x="120" y="158"/>
                    <a:pt x="131" y="151"/>
                    <a:pt x="136" y="148"/>
                  </a:cubicBezTo>
                  <a:cubicBezTo>
                    <a:pt x="145" y="134"/>
                    <a:pt x="142" y="141"/>
                    <a:pt x="146" y="130"/>
                  </a:cubicBezTo>
                  <a:cubicBezTo>
                    <a:pt x="146" y="127"/>
                    <a:pt x="145" y="115"/>
                    <a:pt x="142" y="110"/>
                  </a:cubicBezTo>
                  <a:cubicBezTo>
                    <a:pt x="140" y="106"/>
                    <a:pt x="134" y="98"/>
                    <a:pt x="134" y="98"/>
                  </a:cubicBezTo>
                  <a:cubicBezTo>
                    <a:pt x="131" y="78"/>
                    <a:pt x="142" y="53"/>
                    <a:pt x="122" y="40"/>
                  </a:cubicBezTo>
                  <a:cubicBezTo>
                    <a:pt x="112" y="26"/>
                    <a:pt x="109" y="10"/>
                    <a:pt x="94" y="0"/>
                  </a:cubicBezTo>
                  <a:cubicBezTo>
                    <a:pt x="87" y="4"/>
                    <a:pt x="86" y="9"/>
                    <a:pt x="78" y="12"/>
                  </a:cubicBezTo>
                  <a:cubicBezTo>
                    <a:pt x="67" y="29"/>
                    <a:pt x="80" y="31"/>
                    <a:pt x="96" y="34"/>
                  </a:cubicBezTo>
                  <a:cubicBezTo>
                    <a:pt x="103" y="44"/>
                    <a:pt x="100" y="53"/>
                    <a:pt x="96" y="64"/>
                  </a:cubicBezTo>
                  <a:cubicBezTo>
                    <a:pt x="96" y="68"/>
                    <a:pt x="95" y="106"/>
                    <a:pt x="82" y="10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3" name="Freeform 107"/>
            <p:cNvSpPr/>
            <p:nvPr/>
          </p:nvSpPr>
          <p:spPr bwMode="invGray">
            <a:xfrm>
              <a:off x="3062" y="1988"/>
              <a:ext cx="52" cy="30"/>
            </a:xfrm>
            <a:custGeom>
              <a:avLst/>
              <a:gdLst/>
              <a:ahLst/>
              <a:cxnLst>
                <a:cxn ang="0">
                  <a:pos x="59" y="0"/>
                </a:cxn>
                <a:cxn ang="0">
                  <a:pos x="65" y="20"/>
                </a:cxn>
                <a:cxn ang="0">
                  <a:pos x="41" y="24"/>
                </a:cxn>
                <a:cxn ang="0">
                  <a:pos x="31" y="40"/>
                </a:cxn>
                <a:cxn ang="0">
                  <a:pos x="7" y="38"/>
                </a:cxn>
                <a:cxn ang="0">
                  <a:pos x="1" y="36"/>
                </a:cxn>
                <a:cxn ang="0">
                  <a:pos x="33" y="20"/>
                </a:cxn>
                <a:cxn ang="0">
                  <a:pos x="59" y="0"/>
                </a:cxn>
              </a:cxnLst>
              <a:rect l="0" t="0" r="r" b="b"/>
              <a:pathLst>
                <a:path w="70" h="40">
                  <a:moveTo>
                    <a:pt x="59" y="0"/>
                  </a:moveTo>
                  <a:cubicBezTo>
                    <a:pt x="68" y="3"/>
                    <a:pt x="70" y="10"/>
                    <a:pt x="65" y="20"/>
                  </a:cubicBezTo>
                  <a:cubicBezTo>
                    <a:pt x="61" y="27"/>
                    <a:pt x="49" y="23"/>
                    <a:pt x="41" y="24"/>
                  </a:cubicBezTo>
                  <a:cubicBezTo>
                    <a:pt x="36" y="38"/>
                    <a:pt x="41" y="34"/>
                    <a:pt x="31" y="40"/>
                  </a:cubicBezTo>
                  <a:cubicBezTo>
                    <a:pt x="23" y="39"/>
                    <a:pt x="15" y="39"/>
                    <a:pt x="7" y="38"/>
                  </a:cubicBezTo>
                  <a:cubicBezTo>
                    <a:pt x="5" y="38"/>
                    <a:pt x="0" y="38"/>
                    <a:pt x="1" y="36"/>
                  </a:cubicBezTo>
                  <a:cubicBezTo>
                    <a:pt x="7" y="26"/>
                    <a:pt x="23" y="23"/>
                    <a:pt x="33" y="20"/>
                  </a:cubicBezTo>
                  <a:cubicBezTo>
                    <a:pt x="39" y="11"/>
                    <a:pt x="51" y="8"/>
                    <a:pt x="59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4" name="Freeform 108"/>
            <p:cNvSpPr/>
            <p:nvPr/>
          </p:nvSpPr>
          <p:spPr bwMode="invGray">
            <a:xfrm>
              <a:off x="2955" y="1997"/>
              <a:ext cx="19" cy="2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18"/>
                </a:cxn>
                <a:cxn ang="0">
                  <a:pos x="18" y="26"/>
                </a:cxn>
                <a:cxn ang="0">
                  <a:pos x="18" y="0"/>
                </a:cxn>
              </a:cxnLst>
              <a:rect l="0" t="0" r="r" b="b"/>
              <a:pathLst>
                <a:path w="26" h="29">
                  <a:moveTo>
                    <a:pt x="18" y="0"/>
                  </a:moveTo>
                  <a:cubicBezTo>
                    <a:pt x="9" y="6"/>
                    <a:pt x="4" y="7"/>
                    <a:pt x="0" y="18"/>
                  </a:cubicBezTo>
                  <a:cubicBezTo>
                    <a:pt x="7" y="25"/>
                    <a:pt x="9" y="29"/>
                    <a:pt x="18" y="26"/>
                  </a:cubicBezTo>
                  <a:cubicBezTo>
                    <a:pt x="22" y="14"/>
                    <a:pt x="26" y="12"/>
                    <a:pt x="18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5" name="Freeform 109"/>
            <p:cNvSpPr/>
            <p:nvPr/>
          </p:nvSpPr>
          <p:spPr bwMode="invGray">
            <a:xfrm>
              <a:off x="2979" y="1996"/>
              <a:ext cx="37" cy="27"/>
            </a:xfrm>
            <a:custGeom>
              <a:avLst/>
              <a:gdLst/>
              <a:ahLst/>
              <a:cxnLst>
                <a:cxn ang="0">
                  <a:pos x="14" y="6"/>
                </a:cxn>
                <a:cxn ang="0">
                  <a:pos x="0" y="18"/>
                </a:cxn>
                <a:cxn ang="0">
                  <a:pos x="6" y="32"/>
                </a:cxn>
                <a:cxn ang="0">
                  <a:pos x="18" y="36"/>
                </a:cxn>
                <a:cxn ang="0">
                  <a:pos x="40" y="26"/>
                </a:cxn>
                <a:cxn ang="0">
                  <a:pos x="14" y="6"/>
                </a:cxn>
              </a:cxnLst>
              <a:rect l="0" t="0" r="r" b="b"/>
              <a:pathLst>
                <a:path w="49" h="36">
                  <a:moveTo>
                    <a:pt x="14" y="6"/>
                  </a:moveTo>
                  <a:cubicBezTo>
                    <a:pt x="11" y="14"/>
                    <a:pt x="7" y="13"/>
                    <a:pt x="0" y="18"/>
                  </a:cubicBezTo>
                  <a:cubicBezTo>
                    <a:pt x="1" y="22"/>
                    <a:pt x="2" y="29"/>
                    <a:pt x="6" y="32"/>
                  </a:cubicBezTo>
                  <a:cubicBezTo>
                    <a:pt x="10" y="34"/>
                    <a:pt x="18" y="36"/>
                    <a:pt x="18" y="36"/>
                  </a:cubicBezTo>
                  <a:cubicBezTo>
                    <a:pt x="24" y="27"/>
                    <a:pt x="30" y="28"/>
                    <a:pt x="40" y="26"/>
                  </a:cubicBezTo>
                  <a:cubicBezTo>
                    <a:pt x="49" y="0"/>
                    <a:pt x="26" y="18"/>
                    <a:pt x="14" y="6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6" name="Freeform 110"/>
            <p:cNvSpPr/>
            <p:nvPr/>
          </p:nvSpPr>
          <p:spPr bwMode="invGray">
            <a:xfrm>
              <a:off x="3040" y="1987"/>
              <a:ext cx="20" cy="16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3" y="12"/>
                </a:cxn>
                <a:cxn ang="0">
                  <a:pos x="19" y="22"/>
                </a:cxn>
                <a:cxn ang="0">
                  <a:pos x="11" y="0"/>
                </a:cxn>
              </a:cxnLst>
              <a:rect l="0" t="0" r="r" b="b"/>
              <a:pathLst>
                <a:path w="27" h="22">
                  <a:moveTo>
                    <a:pt x="11" y="0"/>
                  </a:moveTo>
                  <a:cubicBezTo>
                    <a:pt x="8" y="4"/>
                    <a:pt x="0" y="8"/>
                    <a:pt x="3" y="12"/>
                  </a:cubicBezTo>
                  <a:cubicBezTo>
                    <a:pt x="6" y="17"/>
                    <a:pt x="19" y="22"/>
                    <a:pt x="19" y="22"/>
                  </a:cubicBezTo>
                  <a:cubicBezTo>
                    <a:pt x="27" y="10"/>
                    <a:pt x="15" y="11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7" name="Freeform 111"/>
            <p:cNvSpPr/>
            <p:nvPr/>
          </p:nvSpPr>
          <p:spPr bwMode="invGray">
            <a:xfrm>
              <a:off x="3022" y="2005"/>
              <a:ext cx="15" cy="13"/>
            </a:xfrm>
            <a:custGeom>
              <a:avLst/>
              <a:gdLst/>
              <a:ahLst/>
              <a:cxnLst>
                <a:cxn ang="0">
                  <a:pos x="11" y="0"/>
                </a:cxn>
                <a:cxn ang="0">
                  <a:pos x="9" y="18"/>
                </a:cxn>
                <a:cxn ang="0">
                  <a:pos x="11" y="0"/>
                </a:cxn>
              </a:cxnLst>
              <a:rect l="0" t="0" r="r" b="b"/>
              <a:pathLst>
                <a:path w="20" h="18">
                  <a:moveTo>
                    <a:pt x="11" y="0"/>
                  </a:moveTo>
                  <a:cubicBezTo>
                    <a:pt x="1" y="14"/>
                    <a:pt x="0" y="9"/>
                    <a:pt x="9" y="18"/>
                  </a:cubicBezTo>
                  <a:cubicBezTo>
                    <a:pt x="20" y="14"/>
                    <a:pt x="16" y="18"/>
                    <a:pt x="11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8" name="Freeform 112"/>
            <p:cNvSpPr/>
            <p:nvPr/>
          </p:nvSpPr>
          <p:spPr bwMode="invGray">
            <a:xfrm>
              <a:off x="4162" y="2021"/>
              <a:ext cx="18" cy="33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8" y="16"/>
                </a:cxn>
                <a:cxn ang="0">
                  <a:pos x="0" y="34"/>
                </a:cxn>
                <a:cxn ang="0">
                  <a:pos x="16" y="40"/>
                </a:cxn>
                <a:cxn ang="0">
                  <a:pos x="24" y="0"/>
                </a:cxn>
              </a:cxnLst>
              <a:rect l="0" t="0" r="r" b="b"/>
              <a:pathLst>
                <a:path w="24" h="44">
                  <a:moveTo>
                    <a:pt x="24" y="0"/>
                  </a:moveTo>
                  <a:cubicBezTo>
                    <a:pt x="19" y="7"/>
                    <a:pt x="15" y="11"/>
                    <a:pt x="8" y="16"/>
                  </a:cubicBezTo>
                  <a:cubicBezTo>
                    <a:pt x="4" y="21"/>
                    <a:pt x="0" y="34"/>
                    <a:pt x="0" y="34"/>
                  </a:cubicBezTo>
                  <a:cubicBezTo>
                    <a:pt x="3" y="44"/>
                    <a:pt x="7" y="42"/>
                    <a:pt x="16" y="40"/>
                  </a:cubicBezTo>
                  <a:cubicBezTo>
                    <a:pt x="20" y="27"/>
                    <a:pt x="24" y="14"/>
                    <a:pt x="24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09" name="Freeform 113"/>
            <p:cNvSpPr/>
            <p:nvPr/>
          </p:nvSpPr>
          <p:spPr bwMode="invGray">
            <a:xfrm>
              <a:off x="3278" y="3473"/>
              <a:ext cx="31" cy="18"/>
            </a:xfrm>
            <a:custGeom>
              <a:avLst/>
              <a:gdLst/>
              <a:ahLst/>
              <a:cxnLst>
                <a:cxn ang="0">
                  <a:pos x="30" y="0"/>
                </a:cxn>
                <a:cxn ang="0">
                  <a:pos x="26" y="24"/>
                </a:cxn>
                <a:cxn ang="0">
                  <a:pos x="30" y="0"/>
                </a:cxn>
              </a:cxnLst>
              <a:rect l="0" t="0" r="r" b="b"/>
              <a:pathLst>
                <a:path w="41" h="24">
                  <a:moveTo>
                    <a:pt x="30" y="0"/>
                  </a:moveTo>
                  <a:cubicBezTo>
                    <a:pt x="4" y="4"/>
                    <a:pt x="0" y="17"/>
                    <a:pt x="26" y="24"/>
                  </a:cubicBezTo>
                  <a:cubicBezTo>
                    <a:pt x="41" y="19"/>
                    <a:pt x="38" y="10"/>
                    <a:pt x="30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0" name="Freeform 114"/>
            <p:cNvSpPr/>
            <p:nvPr/>
          </p:nvSpPr>
          <p:spPr bwMode="invGray">
            <a:xfrm>
              <a:off x="3318" y="3466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1" name="Freeform 115"/>
            <p:cNvSpPr/>
            <p:nvPr/>
          </p:nvSpPr>
          <p:spPr bwMode="invGray">
            <a:xfrm>
              <a:off x="3251" y="3312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2" name="Freeform 116"/>
            <p:cNvSpPr/>
            <p:nvPr/>
          </p:nvSpPr>
          <p:spPr bwMode="invGray">
            <a:xfrm>
              <a:off x="3311" y="3239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3" name="Freeform 117"/>
            <p:cNvSpPr/>
            <p:nvPr/>
          </p:nvSpPr>
          <p:spPr bwMode="invGray">
            <a:xfrm>
              <a:off x="3287" y="3238"/>
              <a:ext cx="11" cy="19"/>
            </a:xfrm>
            <a:custGeom>
              <a:avLst/>
              <a:gdLst/>
              <a:ahLst/>
              <a:cxnLst>
                <a:cxn ang="0">
                  <a:pos x="6" y="0"/>
                </a:cxn>
                <a:cxn ang="0">
                  <a:pos x="0" y="13"/>
                </a:cxn>
                <a:cxn ang="0">
                  <a:pos x="12" y="24"/>
                </a:cxn>
                <a:cxn ang="0">
                  <a:pos x="6" y="0"/>
                </a:cxn>
              </a:cxnLst>
              <a:rect l="0" t="0" r="r" b="b"/>
              <a:pathLst>
                <a:path w="14" h="25">
                  <a:moveTo>
                    <a:pt x="6" y="0"/>
                  </a:moveTo>
                  <a:cubicBezTo>
                    <a:pt x="4" y="5"/>
                    <a:pt x="3" y="9"/>
                    <a:pt x="0" y="13"/>
                  </a:cubicBezTo>
                  <a:cubicBezTo>
                    <a:pt x="1" y="24"/>
                    <a:pt x="1" y="25"/>
                    <a:pt x="12" y="24"/>
                  </a:cubicBezTo>
                  <a:cubicBezTo>
                    <a:pt x="14" y="12"/>
                    <a:pt x="8" y="10"/>
                    <a:pt x="6" y="0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4" name="Freeform 118"/>
            <p:cNvSpPr/>
            <p:nvPr/>
          </p:nvSpPr>
          <p:spPr bwMode="invGray">
            <a:xfrm>
              <a:off x="3276" y="3260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5" name="Freeform 119"/>
            <p:cNvSpPr/>
            <p:nvPr/>
          </p:nvSpPr>
          <p:spPr bwMode="invGray">
            <a:xfrm>
              <a:off x="3251" y="3294"/>
              <a:ext cx="9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6" name="Freeform 120"/>
            <p:cNvSpPr/>
            <p:nvPr/>
          </p:nvSpPr>
          <p:spPr bwMode="invGray">
            <a:xfrm>
              <a:off x="3270" y="3281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7" name="Freeform 121"/>
            <p:cNvSpPr/>
            <p:nvPr/>
          </p:nvSpPr>
          <p:spPr bwMode="invGray">
            <a:xfrm>
              <a:off x="2537" y="2293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8" name="Freeform 122"/>
            <p:cNvSpPr/>
            <p:nvPr/>
          </p:nvSpPr>
          <p:spPr bwMode="invGray">
            <a:xfrm>
              <a:off x="2476" y="2259"/>
              <a:ext cx="10" cy="15"/>
            </a:xfrm>
            <a:custGeom>
              <a:avLst/>
              <a:gdLst/>
              <a:ahLst/>
              <a:cxnLst>
                <a:cxn ang="0">
                  <a:pos x="10" y="5"/>
                </a:cxn>
                <a:cxn ang="0">
                  <a:pos x="1" y="11"/>
                </a:cxn>
                <a:cxn ang="0">
                  <a:pos x="9" y="20"/>
                </a:cxn>
                <a:cxn ang="0">
                  <a:pos x="10" y="5"/>
                </a:cxn>
              </a:cxnLst>
              <a:rect l="0" t="0" r="r" b="b"/>
              <a:pathLst>
                <a:path w="13" h="20">
                  <a:moveTo>
                    <a:pt x="10" y="5"/>
                  </a:moveTo>
                  <a:cubicBezTo>
                    <a:pt x="3" y="0"/>
                    <a:pt x="5" y="6"/>
                    <a:pt x="1" y="11"/>
                  </a:cubicBezTo>
                  <a:cubicBezTo>
                    <a:pt x="0" y="18"/>
                    <a:pt x="2" y="19"/>
                    <a:pt x="9" y="20"/>
                  </a:cubicBezTo>
                  <a:cubicBezTo>
                    <a:pt x="13" y="14"/>
                    <a:pt x="10" y="12"/>
                    <a:pt x="10" y="5"/>
                  </a:cubicBez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19" name="Freeform 123"/>
            <p:cNvSpPr/>
            <p:nvPr/>
          </p:nvSpPr>
          <p:spPr bwMode="invGray">
            <a:xfrm>
              <a:off x="2238" y="2042"/>
              <a:ext cx="2060" cy="1644"/>
            </a:xfrm>
            <a:custGeom>
              <a:avLst/>
              <a:gdLst/>
              <a:ahLst/>
              <a:cxnLst>
                <a:cxn ang="0">
                  <a:pos x="452" y="653"/>
                </a:cxn>
                <a:cxn ang="0">
                  <a:pos x="333" y="595"/>
                </a:cxn>
                <a:cxn ang="0">
                  <a:pos x="158" y="645"/>
                </a:cxn>
                <a:cxn ang="0">
                  <a:pos x="46" y="759"/>
                </a:cxn>
                <a:cxn ang="0">
                  <a:pos x="12" y="941"/>
                </a:cxn>
                <a:cxn ang="0">
                  <a:pos x="146" y="1059"/>
                </a:cxn>
                <a:cxn ang="0">
                  <a:pos x="308" y="1041"/>
                </a:cxn>
                <a:cxn ang="0">
                  <a:pos x="396" y="1138"/>
                </a:cxn>
                <a:cxn ang="0">
                  <a:pos x="452" y="1447"/>
                </a:cxn>
                <a:cxn ang="0">
                  <a:pos x="497" y="1628"/>
                </a:cxn>
                <a:cxn ang="0">
                  <a:pos x="704" y="1574"/>
                </a:cxn>
                <a:cxn ang="0">
                  <a:pos x="817" y="1380"/>
                </a:cxn>
                <a:cxn ang="0">
                  <a:pos x="885" y="1153"/>
                </a:cxn>
                <a:cxn ang="0">
                  <a:pos x="998" y="999"/>
                </a:cxn>
                <a:cxn ang="0">
                  <a:pos x="796" y="856"/>
                </a:cxn>
                <a:cxn ang="0">
                  <a:pos x="817" y="819"/>
                </a:cxn>
                <a:cxn ang="0">
                  <a:pos x="1003" y="916"/>
                </a:cxn>
                <a:cxn ang="0">
                  <a:pos x="1098" y="792"/>
                </a:cxn>
                <a:cxn ang="0">
                  <a:pos x="1046" y="763"/>
                </a:cxn>
                <a:cxn ang="0">
                  <a:pos x="929" y="716"/>
                </a:cxn>
                <a:cxn ang="0">
                  <a:pos x="1141" y="761"/>
                </a:cxn>
                <a:cxn ang="0">
                  <a:pos x="1296" y="852"/>
                </a:cxn>
                <a:cxn ang="0">
                  <a:pos x="1373" y="1033"/>
                </a:cxn>
                <a:cxn ang="0">
                  <a:pos x="1608" y="847"/>
                </a:cxn>
                <a:cxn ang="0">
                  <a:pos x="1704" y="1030"/>
                </a:cxn>
                <a:cxn ang="0">
                  <a:pos x="1707" y="874"/>
                </a:cxn>
                <a:cxn ang="0">
                  <a:pos x="1759" y="800"/>
                </a:cxn>
                <a:cxn ang="0">
                  <a:pos x="1783" y="544"/>
                </a:cxn>
                <a:cxn ang="0">
                  <a:pos x="1824" y="528"/>
                </a:cxn>
                <a:cxn ang="0">
                  <a:pos x="1844" y="427"/>
                </a:cxn>
                <a:cxn ang="0">
                  <a:pos x="1805" y="226"/>
                </a:cxn>
                <a:cxn ang="0">
                  <a:pos x="1899" y="108"/>
                </a:cxn>
                <a:cxn ang="0">
                  <a:pos x="1947" y="209"/>
                </a:cxn>
                <a:cxn ang="0">
                  <a:pos x="1943" y="123"/>
                </a:cxn>
                <a:cxn ang="0">
                  <a:pos x="1975" y="51"/>
                </a:cxn>
                <a:cxn ang="0">
                  <a:pos x="2038" y="0"/>
                </a:cxn>
                <a:cxn ang="0">
                  <a:pos x="1820" y="63"/>
                </a:cxn>
                <a:cxn ang="0">
                  <a:pos x="1583" y="83"/>
                </a:cxn>
                <a:cxn ang="0">
                  <a:pos x="1349" y="30"/>
                </a:cxn>
                <a:cxn ang="0">
                  <a:pos x="1132" y="65"/>
                </a:cxn>
                <a:cxn ang="0">
                  <a:pos x="1040" y="170"/>
                </a:cxn>
                <a:cxn ang="0">
                  <a:pos x="926" y="137"/>
                </a:cxn>
                <a:cxn ang="0">
                  <a:pos x="758" y="183"/>
                </a:cxn>
                <a:cxn ang="0">
                  <a:pos x="667" y="140"/>
                </a:cxn>
                <a:cxn ang="0">
                  <a:pos x="364" y="248"/>
                </a:cxn>
                <a:cxn ang="0">
                  <a:pos x="535" y="213"/>
                </a:cxn>
                <a:cxn ang="0">
                  <a:pos x="638" y="276"/>
                </a:cxn>
                <a:cxn ang="0">
                  <a:pos x="443" y="357"/>
                </a:cxn>
                <a:cxn ang="0">
                  <a:pos x="275" y="416"/>
                </a:cxn>
                <a:cxn ang="0">
                  <a:pos x="167" y="537"/>
                </a:cxn>
                <a:cxn ang="0">
                  <a:pos x="283" y="552"/>
                </a:cxn>
                <a:cxn ang="0">
                  <a:pos x="381" y="573"/>
                </a:cxn>
                <a:cxn ang="0">
                  <a:pos x="493" y="590"/>
                </a:cxn>
                <a:cxn ang="0">
                  <a:pos x="487" y="512"/>
                </a:cxn>
                <a:cxn ang="0">
                  <a:pos x="592" y="548"/>
                </a:cxn>
                <a:cxn ang="0">
                  <a:pos x="686" y="470"/>
                </a:cxn>
                <a:cxn ang="0">
                  <a:pos x="772" y="480"/>
                </a:cxn>
                <a:cxn ang="0">
                  <a:pos x="639" y="598"/>
                </a:cxn>
              </a:cxnLst>
              <a:rect l="0" t="0" r="r" b="b"/>
              <a:pathLst>
                <a:path w="2060" h="1644">
                  <a:moveTo>
                    <a:pt x="697" y="677"/>
                  </a:moveTo>
                  <a:cubicBezTo>
                    <a:pt x="659" y="675"/>
                    <a:pt x="652" y="669"/>
                    <a:pt x="618" y="667"/>
                  </a:cubicBezTo>
                  <a:cubicBezTo>
                    <a:pt x="607" y="666"/>
                    <a:pt x="594" y="661"/>
                    <a:pt x="582" y="658"/>
                  </a:cubicBezTo>
                  <a:cubicBezTo>
                    <a:pt x="577" y="655"/>
                    <a:pt x="568" y="650"/>
                    <a:pt x="568" y="650"/>
                  </a:cubicBezTo>
                  <a:cubicBezTo>
                    <a:pt x="551" y="652"/>
                    <a:pt x="557" y="655"/>
                    <a:pt x="546" y="658"/>
                  </a:cubicBezTo>
                  <a:cubicBezTo>
                    <a:pt x="540" y="667"/>
                    <a:pt x="542" y="669"/>
                    <a:pt x="546" y="677"/>
                  </a:cubicBezTo>
                  <a:cubicBezTo>
                    <a:pt x="548" y="680"/>
                    <a:pt x="550" y="686"/>
                    <a:pt x="550" y="686"/>
                  </a:cubicBezTo>
                  <a:cubicBezTo>
                    <a:pt x="526" y="694"/>
                    <a:pt x="506" y="678"/>
                    <a:pt x="488" y="670"/>
                  </a:cubicBezTo>
                  <a:cubicBezTo>
                    <a:pt x="481" y="653"/>
                    <a:pt x="472" y="655"/>
                    <a:pt x="452" y="653"/>
                  </a:cubicBezTo>
                  <a:cubicBezTo>
                    <a:pt x="446" y="648"/>
                    <a:pt x="444" y="648"/>
                    <a:pt x="437" y="650"/>
                  </a:cubicBezTo>
                  <a:cubicBezTo>
                    <a:pt x="427" y="647"/>
                    <a:pt x="433" y="648"/>
                    <a:pt x="423" y="642"/>
                  </a:cubicBezTo>
                  <a:cubicBezTo>
                    <a:pt x="421" y="641"/>
                    <a:pt x="418" y="639"/>
                    <a:pt x="418" y="639"/>
                  </a:cubicBezTo>
                  <a:cubicBezTo>
                    <a:pt x="416" y="638"/>
                    <a:pt x="413" y="633"/>
                    <a:pt x="413" y="630"/>
                  </a:cubicBezTo>
                  <a:cubicBezTo>
                    <a:pt x="415" y="625"/>
                    <a:pt x="418" y="616"/>
                    <a:pt x="418" y="616"/>
                  </a:cubicBezTo>
                  <a:cubicBezTo>
                    <a:pt x="416" y="592"/>
                    <a:pt x="421" y="588"/>
                    <a:pt x="398" y="591"/>
                  </a:cubicBezTo>
                  <a:cubicBezTo>
                    <a:pt x="390" y="598"/>
                    <a:pt x="390" y="595"/>
                    <a:pt x="381" y="592"/>
                  </a:cubicBezTo>
                  <a:cubicBezTo>
                    <a:pt x="370" y="592"/>
                    <a:pt x="361" y="595"/>
                    <a:pt x="348" y="597"/>
                  </a:cubicBezTo>
                  <a:cubicBezTo>
                    <a:pt x="344" y="595"/>
                    <a:pt x="337" y="597"/>
                    <a:pt x="333" y="595"/>
                  </a:cubicBezTo>
                  <a:cubicBezTo>
                    <a:pt x="331" y="594"/>
                    <a:pt x="330" y="592"/>
                    <a:pt x="328" y="592"/>
                  </a:cubicBezTo>
                  <a:cubicBezTo>
                    <a:pt x="314" y="591"/>
                    <a:pt x="296" y="597"/>
                    <a:pt x="283" y="602"/>
                  </a:cubicBezTo>
                  <a:cubicBezTo>
                    <a:pt x="276" y="603"/>
                    <a:pt x="268" y="606"/>
                    <a:pt x="260" y="608"/>
                  </a:cubicBezTo>
                  <a:cubicBezTo>
                    <a:pt x="255" y="609"/>
                    <a:pt x="246" y="613"/>
                    <a:pt x="246" y="613"/>
                  </a:cubicBezTo>
                  <a:cubicBezTo>
                    <a:pt x="228" y="611"/>
                    <a:pt x="209" y="609"/>
                    <a:pt x="189" y="611"/>
                  </a:cubicBezTo>
                  <a:cubicBezTo>
                    <a:pt x="184" y="613"/>
                    <a:pt x="180" y="614"/>
                    <a:pt x="175" y="617"/>
                  </a:cubicBezTo>
                  <a:cubicBezTo>
                    <a:pt x="173" y="619"/>
                    <a:pt x="173" y="620"/>
                    <a:pt x="173" y="622"/>
                  </a:cubicBezTo>
                  <a:cubicBezTo>
                    <a:pt x="172" y="623"/>
                    <a:pt x="169" y="623"/>
                    <a:pt x="169" y="625"/>
                  </a:cubicBezTo>
                  <a:cubicBezTo>
                    <a:pt x="163" y="634"/>
                    <a:pt x="167" y="641"/>
                    <a:pt x="158" y="645"/>
                  </a:cubicBezTo>
                  <a:cubicBezTo>
                    <a:pt x="153" y="648"/>
                    <a:pt x="149" y="652"/>
                    <a:pt x="144" y="655"/>
                  </a:cubicBezTo>
                  <a:cubicBezTo>
                    <a:pt x="141" y="656"/>
                    <a:pt x="135" y="659"/>
                    <a:pt x="135" y="659"/>
                  </a:cubicBezTo>
                  <a:cubicBezTo>
                    <a:pt x="133" y="664"/>
                    <a:pt x="130" y="666"/>
                    <a:pt x="130" y="669"/>
                  </a:cubicBezTo>
                  <a:cubicBezTo>
                    <a:pt x="128" y="677"/>
                    <a:pt x="132" y="691"/>
                    <a:pt x="124" y="698"/>
                  </a:cubicBezTo>
                  <a:cubicBezTo>
                    <a:pt x="118" y="703"/>
                    <a:pt x="108" y="709"/>
                    <a:pt x="101" y="711"/>
                  </a:cubicBezTo>
                  <a:cubicBezTo>
                    <a:pt x="101" y="711"/>
                    <a:pt x="90" y="716"/>
                    <a:pt x="87" y="716"/>
                  </a:cubicBezTo>
                  <a:cubicBezTo>
                    <a:pt x="85" y="717"/>
                    <a:pt x="82" y="717"/>
                    <a:pt x="82" y="717"/>
                  </a:cubicBezTo>
                  <a:cubicBezTo>
                    <a:pt x="76" y="725"/>
                    <a:pt x="68" y="733"/>
                    <a:pt x="60" y="738"/>
                  </a:cubicBezTo>
                  <a:cubicBezTo>
                    <a:pt x="56" y="745"/>
                    <a:pt x="53" y="755"/>
                    <a:pt x="46" y="759"/>
                  </a:cubicBezTo>
                  <a:cubicBezTo>
                    <a:pt x="43" y="764"/>
                    <a:pt x="37" y="767"/>
                    <a:pt x="31" y="773"/>
                  </a:cubicBezTo>
                  <a:cubicBezTo>
                    <a:pt x="26" y="780"/>
                    <a:pt x="25" y="789"/>
                    <a:pt x="23" y="797"/>
                  </a:cubicBezTo>
                  <a:cubicBezTo>
                    <a:pt x="20" y="803"/>
                    <a:pt x="19" y="809"/>
                    <a:pt x="17" y="816"/>
                  </a:cubicBezTo>
                  <a:cubicBezTo>
                    <a:pt x="15" y="817"/>
                    <a:pt x="14" y="824"/>
                    <a:pt x="14" y="824"/>
                  </a:cubicBezTo>
                  <a:cubicBezTo>
                    <a:pt x="15" y="831"/>
                    <a:pt x="26" y="842"/>
                    <a:pt x="26" y="842"/>
                  </a:cubicBezTo>
                  <a:cubicBezTo>
                    <a:pt x="26" y="847"/>
                    <a:pt x="17" y="855"/>
                    <a:pt x="17" y="855"/>
                  </a:cubicBezTo>
                  <a:cubicBezTo>
                    <a:pt x="14" y="863"/>
                    <a:pt x="17" y="867"/>
                    <a:pt x="25" y="870"/>
                  </a:cubicBezTo>
                  <a:cubicBezTo>
                    <a:pt x="28" y="884"/>
                    <a:pt x="17" y="902"/>
                    <a:pt x="6" y="909"/>
                  </a:cubicBezTo>
                  <a:cubicBezTo>
                    <a:pt x="0" y="927"/>
                    <a:pt x="5" y="927"/>
                    <a:pt x="12" y="941"/>
                  </a:cubicBezTo>
                  <a:cubicBezTo>
                    <a:pt x="23" y="963"/>
                    <a:pt x="29" y="969"/>
                    <a:pt x="53" y="977"/>
                  </a:cubicBezTo>
                  <a:cubicBezTo>
                    <a:pt x="60" y="986"/>
                    <a:pt x="56" y="983"/>
                    <a:pt x="63" y="989"/>
                  </a:cubicBezTo>
                  <a:cubicBezTo>
                    <a:pt x="62" y="994"/>
                    <a:pt x="59" y="997"/>
                    <a:pt x="59" y="1002"/>
                  </a:cubicBezTo>
                  <a:cubicBezTo>
                    <a:pt x="57" y="1009"/>
                    <a:pt x="70" y="1020"/>
                    <a:pt x="74" y="1027"/>
                  </a:cubicBezTo>
                  <a:cubicBezTo>
                    <a:pt x="77" y="1031"/>
                    <a:pt x="91" y="1036"/>
                    <a:pt x="91" y="1036"/>
                  </a:cubicBezTo>
                  <a:cubicBezTo>
                    <a:pt x="94" y="1036"/>
                    <a:pt x="96" y="1036"/>
                    <a:pt x="98" y="1034"/>
                  </a:cubicBezTo>
                  <a:cubicBezTo>
                    <a:pt x="99" y="1034"/>
                    <a:pt x="98" y="1031"/>
                    <a:pt x="99" y="1030"/>
                  </a:cubicBezTo>
                  <a:cubicBezTo>
                    <a:pt x="101" y="1030"/>
                    <a:pt x="107" y="1038"/>
                    <a:pt x="108" y="1038"/>
                  </a:cubicBezTo>
                  <a:cubicBezTo>
                    <a:pt x="119" y="1047"/>
                    <a:pt x="133" y="1055"/>
                    <a:pt x="146" y="1059"/>
                  </a:cubicBezTo>
                  <a:cubicBezTo>
                    <a:pt x="149" y="1067"/>
                    <a:pt x="152" y="1066"/>
                    <a:pt x="159" y="1064"/>
                  </a:cubicBezTo>
                  <a:cubicBezTo>
                    <a:pt x="163" y="1061"/>
                    <a:pt x="166" y="1059"/>
                    <a:pt x="169" y="1058"/>
                  </a:cubicBezTo>
                  <a:cubicBezTo>
                    <a:pt x="172" y="1056"/>
                    <a:pt x="178" y="1055"/>
                    <a:pt x="178" y="1055"/>
                  </a:cubicBezTo>
                  <a:cubicBezTo>
                    <a:pt x="192" y="1059"/>
                    <a:pt x="209" y="1061"/>
                    <a:pt x="224" y="1063"/>
                  </a:cubicBezTo>
                  <a:cubicBezTo>
                    <a:pt x="231" y="1067"/>
                    <a:pt x="229" y="1070"/>
                    <a:pt x="238" y="1069"/>
                  </a:cubicBezTo>
                  <a:cubicBezTo>
                    <a:pt x="238" y="1063"/>
                    <a:pt x="238" y="1056"/>
                    <a:pt x="238" y="1050"/>
                  </a:cubicBezTo>
                  <a:cubicBezTo>
                    <a:pt x="241" y="1041"/>
                    <a:pt x="257" y="1059"/>
                    <a:pt x="260" y="1061"/>
                  </a:cubicBezTo>
                  <a:cubicBezTo>
                    <a:pt x="266" y="1050"/>
                    <a:pt x="279" y="1052"/>
                    <a:pt x="291" y="1050"/>
                  </a:cubicBezTo>
                  <a:cubicBezTo>
                    <a:pt x="297" y="1049"/>
                    <a:pt x="302" y="1044"/>
                    <a:pt x="308" y="1041"/>
                  </a:cubicBezTo>
                  <a:cubicBezTo>
                    <a:pt x="319" y="1042"/>
                    <a:pt x="330" y="1045"/>
                    <a:pt x="341" y="1049"/>
                  </a:cubicBezTo>
                  <a:cubicBezTo>
                    <a:pt x="342" y="1050"/>
                    <a:pt x="344" y="1055"/>
                    <a:pt x="344" y="1058"/>
                  </a:cubicBezTo>
                  <a:cubicBezTo>
                    <a:pt x="344" y="1061"/>
                    <a:pt x="342" y="1067"/>
                    <a:pt x="342" y="1067"/>
                  </a:cubicBezTo>
                  <a:cubicBezTo>
                    <a:pt x="347" y="1070"/>
                    <a:pt x="355" y="1072"/>
                    <a:pt x="361" y="1075"/>
                  </a:cubicBezTo>
                  <a:cubicBezTo>
                    <a:pt x="362" y="1075"/>
                    <a:pt x="365" y="1077"/>
                    <a:pt x="365" y="1077"/>
                  </a:cubicBezTo>
                  <a:cubicBezTo>
                    <a:pt x="375" y="1074"/>
                    <a:pt x="384" y="1074"/>
                    <a:pt x="393" y="1080"/>
                  </a:cubicBezTo>
                  <a:cubicBezTo>
                    <a:pt x="396" y="1083"/>
                    <a:pt x="398" y="1088"/>
                    <a:pt x="401" y="1092"/>
                  </a:cubicBezTo>
                  <a:cubicBezTo>
                    <a:pt x="404" y="1095"/>
                    <a:pt x="407" y="1102"/>
                    <a:pt x="407" y="1102"/>
                  </a:cubicBezTo>
                  <a:cubicBezTo>
                    <a:pt x="404" y="1114"/>
                    <a:pt x="399" y="1127"/>
                    <a:pt x="396" y="1138"/>
                  </a:cubicBezTo>
                  <a:cubicBezTo>
                    <a:pt x="393" y="1147"/>
                    <a:pt x="395" y="1141"/>
                    <a:pt x="389" y="1152"/>
                  </a:cubicBezTo>
                  <a:cubicBezTo>
                    <a:pt x="387" y="1153"/>
                    <a:pt x="385" y="1156"/>
                    <a:pt x="385" y="1156"/>
                  </a:cubicBezTo>
                  <a:cubicBezTo>
                    <a:pt x="389" y="1185"/>
                    <a:pt x="396" y="1180"/>
                    <a:pt x="410" y="1197"/>
                  </a:cubicBezTo>
                  <a:cubicBezTo>
                    <a:pt x="427" y="1219"/>
                    <a:pt x="440" y="1239"/>
                    <a:pt x="447" y="1266"/>
                  </a:cubicBezTo>
                  <a:cubicBezTo>
                    <a:pt x="446" y="1280"/>
                    <a:pt x="452" y="1314"/>
                    <a:pt x="435" y="1325"/>
                  </a:cubicBezTo>
                  <a:cubicBezTo>
                    <a:pt x="427" y="1347"/>
                    <a:pt x="433" y="1325"/>
                    <a:pt x="430" y="1367"/>
                  </a:cubicBezTo>
                  <a:cubicBezTo>
                    <a:pt x="429" y="1377"/>
                    <a:pt x="421" y="1381"/>
                    <a:pt x="418" y="1391"/>
                  </a:cubicBezTo>
                  <a:cubicBezTo>
                    <a:pt x="421" y="1413"/>
                    <a:pt x="430" y="1422"/>
                    <a:pt x="446" y="1438"/>
                  </a:cubicBezTo>
                  <a:cubicBezTo>
                    <a:pt x="449" y="1441"/>
                    <a:pt x="450" y="1442"/>
                    <a:pt x="452" y="1447"/>
                  </a:cubicBezTo>
                  <a:cubicBezTo>
                    <a:pt x="454" y="1450"/>
                    <a:pt x="455" y="1456"/>
                    <a:pt x="455" y="1456"/>
                  </a:cubicBezTo>
                  <a:cubicBezTo>
                    <a:pt x="457" y="1475"/>
                    <a:pt x="458" y="1488"/>
                    <a:pt x="460" y="1505"/>
                  </a:cubicBezTo>
                  <a:cubicBezTo>
                    <a:pt x="461" y="1514"/>
                    <a:pt x="461" y="1511"/>
                    <a:pt x="464" y="1522"/>
                  </a:cubicBezTo>
                  <a:cubicBezTo>
                    <a:pt x="466" y="1524"/>
                    <a:pt x="466" y="1527"/>
                    <a:pt x="466" y="1527"/>
                  </a:cubicBezTo>
                  <a:cubicBezTo>
                    <a:pt x="468" y="1542"/>
                    <a:pt x="469" y="1552"/>
                    <a:pt x="481" y="1561"/>
                  </a:cubicBezTo>
                  <a:cubicBezTo>
                    <a:pt x="485" y="1566"/>
                    <a:pt x="488" y="1569"/>
                    <a:pt x="494" y="1572"/>
                  </a:cubicBezTo>
                  <a:cubicBezTo>
                    <a:pt x="497" y="1585"/>
                    <a:pt x="503" y="1597"/>
                    <a:pt x="506" y="1610"/>
                  </a:cubicBezTo>
                  <a:cubicBezTo>
                    <a:pt x="506" y="1614"/>
                    <a:pt x="508" y="1619"/>
                    <a:pt x="505" y="1622"/>
                  </a:cubicBezTo>
                  <a:cubicBezTo>
                    <a:pt x="503" y="1625"/>
                    <a:pt x="497" y="1628"/>
                    <a:pt x="497" y="1628"/>
                  </a:cubicBezTo>
                  <a:cubicBezTo>
                    <a:pt x="488" y="1642"/>
                    <a:pt x="509" y="1644"/>
                    <a:pt x="517" y="1644"/>
                  </a:cubicBezTo>
                  <a:cubicBezTo>
                    <a:pt x="539" y="1639"/>
                    <a:pt x="557" y="1635"/>
                    <a:pt x="579" y="1633"/>
                  </a:cubicBezTo>
                  <a:cubicBezTo>
                    <a:pt x="598" y="1630"/>
                    <a:pt x="613" y="1627"/>
                    <a:pt x="632" y="1624"/>
                  </a:cubicBezTo>
                  <a:cubicBezTo>
                    <a:pt x="635" y="1624"/>
                    <a:pt x="638" y="1622"/>
                    <a:pt x="641" y="1621"/>
                  </a:cubicBezTo>
                  <a:cubicBezTo>
                    <a:pt x="642" y="1621"/>
                    <a:pt x="644" y="1619"/>
                    <a:pt x="646" y="1617"/>
                  </a:cubicBezTo>
                  <a:cubicBezTo>
                    <a:pt x="649" y="1617"/>
                    <a:pt x="655" y="1616"/>
                    <a:pt x="655" y="1616"/>
                  </a:cubicBezTo>
                  <a:cubicBezTo>
                    <a:pt x="659" y="1610"/>
                    <a:pt x="664" y="1603"/>
                    <a:pt x="670" y="1600"/>
                  </a:cubicBezTo>
                  <a:cubicBezTo>
                    <a:pt x="675" y="1594"/>
                    <a:pt x="678" y="1591"/>
                    <a:pt x="683" y="1588"/>
                  </a:cubicBezTo>
                  <a:cubicBezTo>
                    <a:pt x="687" y="1581"/>
                    <a:pt x="697" y="1577"/>
                    <a:pt x="704" y="1574"/>
                  </a:cubicBezTo>
                  <a:cubicBezTo>
                    <a:pt x="715" y="1563"/>
                    <a:pt x="726" y="1550"/>
                    <a:pt x="731" y="1535"/>
                  </a:cubicBezTo>
                  <a:cubicBezTo>
                    <a:pt x="731" y="1531"/>
                    <a:pt x="729" y="1528"/>
                    <a:pt x="729" y="1525"/>
                  </a:cubicBezTo>
                  <a:cubicBezTo>
                    <a:pt x="729" y="1494"/>
                    <a:pt x="737" y="1505"/>
                    <a:pt x="754" y="1494"/>
                  </a:cubicBezTo>
                  <a:cubicBezTo>
                    <a:pt x="759" y="1488"/>
                    <a:pt x="762" y="1483"/>
                    <a:pt x="765" y="1475"/>
                  </a:cubicBezTo>
                  <a:cubicBezTo>
                    <a:pt x="763" y="1458"/>
                    <a:pt x="765" y="1439"/>
                    <a:pt x="755" y="1424"/>
                  </a:cubicBezTo>
                  <a:cubicBezTo>
                    <a:pt x="759" y="1413"/>
                    <a:pt x="771" y="1419"/>
                    <a:pt x="779" y="1422"/>
                  </a:cubicBezTo>
                  <a:cubicBezTo>
                    <a:pt x="782" y="1427"/>
                    <a:pt x="782" y="1435"/>
                    <a:pt x="785" y="1427"/>
                  </a:cubicBezTo>
                  <a:cubicBezTo>
                    <a:pt x="786" y="1416"/>
                    <a:pt x="786" y="1405"/>
                    <a:pt x="786" y="1396"/>
                  </a:cubicBezTo>
                  <a:cubicBezTo>
                    <a:pt x="788" y="1386"/>
                    <a:pt x="810" y="1385"/>
                    <a:pt x="817" y="1380"/>
                  </a:cubicBezTo>
                  <a:cubicBezTo>
                    <a:pt x="820" y="1374"/>
                    <a:pt x="831" y="1367"/>
                    <a:pt x="837" y="1363"/>
                  </a:cubicBezTo>
                  <a:cubicBezTo>
                    <a:pt x="841" y="1361"/>
                    <a:pt x="847" y="1356"/>
                    <a:pt x="847" y="1356"/>
                  </a:cubicBezTo>
                  <a:cubicBezTo>
                    <a:pt x="855" y="1345"/>
                    <a:pt x="845" y="1333"/>
                    <a:pt x="844" y="1320"/>
                  </a:cubicBezTo>
                  <a:cubicBezTo>
                    <a:pt x="845" y="1310"/>
                    <a:pt x="847" y="1308"/>
                    <a:pt x="850" y="1299"/>
                  </a:cubicBezTo>
                  <a:cubicBezTo>
                    <a:pt x="847" y="1288"/>
                    <a:pt x="842" y="1288"/>
                    <a:pt x="834" y="1280"/>
                  </a:cubicBezTo>
                  <a:cubicBezTo>
                    <a:pt x="833" y="1275"/>
                    <a:pt x="830" y="1266"/>
                    <a:pt x="830" y="1266"/>
                  </a:cubicBezTo>
                  <a:cubicBezTo>
                    <a:pt x="831" y="1250"/>
                    <a:pt x="831" y="1236"/>
                    <a:pt x="831" y="1220"/>
                  </a:cubicBezTo>
                  <a:cubicBezTo>
                    <a:pt x="833" y="1192"/>
                    <a:pt x="861" y="1183"/>
                    <a:pt x="876" y="1166"/>
                  </a:cubicBezTo>
                  <a:cubicBezTo>
                    <a:pt x="879" y="1160"/>
                    <a:pt x="884" y="1160"/>
                    <a:pt x="885" y="1153"/>
                  </a:cubicBezTo>
                  <a:cubicBezTo>
                    <a:pt x="890" y="1144"/>
                    <a:pt x="889" y="1142"/>
                    <a:pt x="895" y="1136"/>
                  </a:cubicBezTo>
                  <a:cubicBezTo>
                    <a:pt x="898" y="1127"/>
                    <a:pt x="906" y="1114"/>
                    <a:pt x="915" y="1111"/>
                  </a:cubicBezTo>
                  <a:cubicBezTo>
                    <a:pt x="920" y="1105"/>
                    <a:pt x="924" y="1099"/>
                    <a:pt x="930" y="1094"/>
                  </a:cubicBezTo>
                  <a:cubicBezTo>
                    <a:pt x="935" y="1089"/>
                    <a:pt x="938" y="1089"/>
                    <a:pt x="943" y="1084"/>
                  </a:cubicBezTo>
                  <a:cubicBezTo>
                    <a:pt x="947" y="1080"/>
                    <a:pt x="949" y="1078"/>
                    <a:pt x="955" y="1077"/>
                  </a:cubicBezTo>
                  <a:cubicBezTo>
                    <a:pt x="961" y="1066"/>
                    <a:pt x="958" y="1069"/>
                    <a:pt x="966" y="1064"/>
                  </a:cubicBezTo>
                  <a:cubicBezTo>
                    <a:pt x="972" y="1055"/>
                    <a:pt x="978" y="1045"/>
                    <a:pt x="983" y="1036"/>
                  </a:cubicBezTo>
                  <a:cubicBezTo>
                    <a:pt x="988" y="1030"/>
                    <a:pt x="989" y="1019"/>
                    <a:pt x="991" y="1013"/>
                  </a:cubicBezTo>
                  <a:cubicBezTo>
                    <a:pt x="994" y="1003"/>
                    <a:pt x="992" y="1009"/>
                    <a:pt x="998" y="999"/>
                  </a:cubicBezTo>
                  <a:cubicBezTo>
                    <a:pt x="1003" y="992"/>
                    <a:pt x="1003" y="984"/>
                    <a:pt x="1005" y="977"/>
                  </a:cubicBezTo>
                  <a:cubicBezTo>
                    <a:pt x="1003" y="966"/>
                    <a:pt x="1000" y="970"/>
                    <a:pt x="989" y="974"/>
                  </a:cubicBezTo>
                  <a:cubicBezTo>
                    <a:pt x="971" y="986"/>
                    <a:pt x="941" y="983"/>
                    <a:pt x="921" y="983"/>
                  </a:cubicBezTo>
                  <a:cubicBezTo>
                    <a:pt x="892" y="981"/>
                    <a:pt x="895" y="977"/>
                    <a:pt x="878" y="961"/>
                  </a:cubicBezTo>
                  <a:cubicBezTo>
                    <a:pt x="875" y="949"/>
                    <a:pt x="867" y="944"/>
                    <a:pt x="858" y="936"/>
                  </a:cubicBezTo>
                  <a:cubicBezTo>
                    <a:pt x="853" y="933"/>
                    <a:pt x="844" y="930"/>
                    <a:pt x="844" y="930"/>
                  </a:cubicBezTo>
                  <a:cubicBezTo>
                    <a:pt x="837" y="909"/>
                    <a:pt x="828" y="891"/>
                    <a:pt x="817" y="872"/>
                  </a:cubicBezTo>
                  <a:cubicBezTo>
                    <a:pt x="811" y="866"/>
                    <a:pt x="816" y="869"/>
                    <a:pt x="805" y="863"/>
                  </a:cubicBezTo>
                  <a:cubicBezTo>
                    <a:pt x="802" y="859"/>
                    <a:pt x="796" y="856"/>
                    <a:pt x="796" y="856"/>
                  </a:cubicBezTo>
                  <a:cubicBezTo>
                    <a:pt x="786" y="842"/>
                    <a:pt x="794" y="825"/>
                    <a:pt x="785" y="813"/>
                  </a:cubicBezTo>
                  <a:cubicBezTo>
                    <a:pt x="774" y="794"/>
                    <a:pt x="759" y="772"/>
                    <a:pt x="745" y="758"/>
                  </a:cubicBezTo>
                  <a:cubicBezTo>
                    <a:pt x="742" y="744"/>
                    <a:pt x="737" y="736"/>
                    <a:pt x="729" y="723"/>
                  </a:cubicBezTo>
                  <a:cubicBezTo>
                    <a:pt x="726" y="720"/>
                    <a:pt x="723" y="709"/>
                    <a:pt x="723" y="709"/>
                  </a:cubicBezTo>
                  <a:cubicBezTo>
                    <a:pt x="740" y="705"/>
                    <a:pt x="757" y="733"/>
                    <a:pt x="766" y="744"/>
                  </a:cubicBezTo>
                  <a:cubicBezTo>
                    <a:pt x="771" y="758"/>
                    <a:pt x="771" y="759"/>
                    <a:pt x="786" y="764"/>
                  </a:cubicBezTo>
                  <a:cubicBezTo>
                    <a:pt x="793" y="766"/>
                    <a:pt x="800" y="773"/>
                    <a:pt x="800" y="773"/>
                  </a:cubicBezTo>
                  <a:cubicBezTo>
                    <a:pt x="803" y="780"/>
                    <a:pt x="808" y="784"/>
                    <a:pt x="813" y="791"/>
                  </a:cubicBezTo>
                  <a:cubicBezTo>
                    <a:pt x="813" y="803"/>
                    <a:pt x="814" y="809"/>
                    <a:pt x="817" y="819"/>
                  </a:cubicBezTo>
                  <a:cubicBezTo>
                    <a:pt x="819" y="842"/>
                    <a:pt x="820" y="841"/>
                    <a:pt x="839" y="847"/>
                  </a:cubicBezTo>
                  <a:cubicBezTo>
                    <a:pt x="844" y="852"/>
                    <a:pt x="847" y="856"/>
                    <a:pt x="851" y="861"/>
                  </a:cubicBezTo>
                  <a:cubicBezTo>
                    <a:pt x="851" y="863"/>
                    <a:pt x="853" y="864"/>
                    <a:pt x="853" y="866"/>
                  </a:cubicBezTo>
                  <a:cubicBezTo>
                    <a:pt x="853" y="869"/>
                    <a:pt x="853" y="874"/>
                    <a:pt x="855" y="877"/>
                  </a:cubicBezTo>
                  <a:cubicBezTo>
                    <a:pt x="856" y="884"/>
                    <a:pt x="870" y="889"/>
                    <a:pt x="875" y="894"/>
                  </a:cubicBezTo>
                  <a:cubicBezTo>
                    <a:pt x="887" y="927"/>
                    <a:pt x="870" y="945"/>
                    <a:pt x="910" y="955"/>
                  </a:cubicBezTo>
                  <a:cubicBezTo>
                    <a:pt x="921" y="953"/>
                    <a:pt x="926" y="955"/>
                    <a:pt x="933" y="949"/>
                  </a:cubicBezTo>
                  <a:cubicBezTo>
                    <a:pt x="938" y="942"/>
                    <a:pt x="944" y="941"/>
                    <a:pt x="951" y="936"/>
                  </a:cubicBezTo>
                  <a:cubicBezTo>
                    <a:pt x="972" y="924"/>
                    <a:pt x="978" y="920"/>
                    <a:pt x="1003" y="916"/>
                  </a:cubicBezTo>
                  <a:cubicBezTo>
                    <a:pt x="1009" y="914"/>
                    <a:pt x="1017" y="911"/>
                    <a:pt x="1025" y="909"/>
                  </a:cubicBezTo>
                  <a:cubicBezTo>
                    <a:pt x="1031" y="906"/>
                    <a:pt x="1036" y="899"/>
                    <a:pt x="1042" y="897"/>
                  </a:cubicBezTo>
                  <a:cubicBezTo>
                    <a:pt x="1051" y="894"/>
                    <a:pt x="1060" y="894"/>
                    <a:pt x="1068" y="888"/>
                  </a:cubicBezTo>
                  <a:cubicBezTo>
                    <a:pt x="1073" y="881"/>
                    <a:pt x="1079" y="877"/>
                    <a:pt x="1084" y="869"/>
                  </a:cubicBezTo>
                  <a:cubicBezTo>
                    <a:pt x="1087" y="861"/>
                    <a:pt x="1088" y="850"/>
                    <a:pt x="1098" y="844"/>
                  </a:cubicBezTo>
                  <a:cubicBezTo>
                    <a:pt x="1104" y="836"/>
                    <a:pt x="1105" y="825"/>
                    <a:pt x="1108" y="816"/>
                  </a:cubicBezTo>
                  <a:cubicBezTo>
                    <a:pt x="1110" y="811"/>
                    <a:pt x="1115" y="808"/>
                    <a:pt x="1116" y="803"/>
                  </a:cubicBezTo>
                  <a:cubicBezTo>
                    <a:pt x="1110" y="800"/>
                    <a:pt x="1110" y="805"/>
                    <a:pt x="1102" y="808"/>
                  </a:cubicBezTo>
                  <a:cubicBezTo>
                    <a:pt x="1099" y="802"/>
                    <a:pt x="1104" y="795"/>
                    <a:pt x="1098" y="792"/>
                  </a:cubicBezTo>
                  <a:cubicBezTo>
                    <a:pt x="1094" y="789"/>
                    <a:pt x="1084" y="788"/>
                    <a:pt x="1084" y="788"/>
                  </a:cubicBezTo>
                  <a:cubicBezTo>
                    <a:pt x="1077" y="780"/>
                    <a:pt x="1076" y="783"/>
                    <a:pt x="1067" y="786"/>
                  </a:cubicBezTo>
                  <a:cubicBezTo>
                    <a:pt x="1064" y="788"/>
                    <a:pt x="1057" y="789"/>
                    <a:pt x="1057" y="789"/>
                  </a:cubicBezTo>
                  <a:cubicBezTo>
                    <a:pt x="1054" y="789"/>
                    <a:pt x="1051" y="789"/>
                    <a:pt x="1048" y="788"/>
                  </a:cubicBezTo>
                  <a:cubicBezTo>
                    <a:pt x="1046" y="786"/>
                    <a:pt x="1045" y="778"/>
                    <a:pt x="1045" y="778"/>
                  </a:cubicBezTo>
                  <a:cubicBezTo>
                    <a:pt x="1046" y="778"/>
                    <a:pt x="1048" y="777"/>
                    <a:pt x="1050" y="775"/>
                  </a:cubicBezTo>
                  <a:cubicBezTo>
                    <a:pt x="1060" y="772"/>
                    <a:pt x="1067" y="778"/>
                    <a:pt x="1060" y="763"/>
                  </a:cubicBezTo>
                  <a:cubicBezTo>
                    <a:pt x="1059" y="763"/>
                    <a:pt x="1057" y="761"/>
                    <a:pt x="1056" y="761"/>
                  </a:cubicBezTo>
                  <a:cubicBezTo>
                    <a:pt x="1053" y="761"/>
                    <a:pt x="1048" y="761"/>
                    <a:pt x="1046" y="763"/>
                  </a:cubicBezTo>
                  <a:cubicBezTo>
                    <a:pt x="1046" y="764"/>
                    <a:pt x="1045" y="766"/>
                    <a:pt x="1043" y="767"/>
                  </a:cubicBezTo>
                  <a:cubicBezTo>
                    <a:pt x="1036" y="775"/>
                    <a:pt x="1025" y="777"/>
                    <a:pt x="1016" y="780"/>
                  </a:cubicBezTo>
                  <a:cubicBezTo>
                    <a:pt x="1011" y="780"/>
                    <a:pt x="1006" y="778"/>
                    <a:pt x="1003" y="777"/>
                  </a:cubicBezTo>
                  <a:cubicBezTo>
                    <a:pt x="1002" y="777"/>
                    <a:pt x="997" y="775"/>
                    <a:pt x="997" y="775"/>
                  </a:cubicBezTo>
                  <a:cubicBezTo>
                    <a:pt x="988" y="763"/>
                    <a:pt x="986" y="761"/>
                    <a:pt x="971" y="758"/>
                  </a:cubicBezTo>
                  <a:cubicBezTo>
                    <a:pt x="971" y="753"/>
                    <a:pt x="974" y="747"/>
                    <a:pt x="971" y="742"/>
                  </a:cubicBezTo>
                  <a:cubicBezTo>
                    <a:pt x="969" y="739"/>
                    <a:pt x="960" y="736"/>
                    <a:pt x="957" y="734"/>
                  </a:cubicBezTo>
                  <a:cubicBezTo>
                    <a:pt x="954" y="733"/>
                    <a:pt x="947" y="731"/>
                    <a:pt x="947" y="731"/>
                  </a:cubicBezTo>
                  <a:cubicBezTo>
                    <a:pt x="941" y="725"/>
                    <a:pt x="935" y="722"/>
                    <a:pt x="929" y="716"/>
                  </a:cubicBezTo>
                  <a:cubicBezTo>
                    <a:pt x="930" y="706"/>
                    <a:pt x="932" y="700"/>
                    <a:pt x="941" y="697"/>
                  </a:cubicBezTo>
                  <a:cubicBezTo>
                    <a:pt x="955" y="698"/>
                    <a:pt x="968" y="702"/>
                    <a:pt x="980" y="705"/>
                  </a:cubicBezTo>
                  <a:cubicBezTo>
                    <a:pt x="986" y="711"/>
                    <a:pt x="988" y="716"/>
                    <a:pt x="995" y="720"/>
                  </a:cubicBezTo>
                  <a:cubicBezTo>
                    <a:pt x="1005" y="734"/>
                    <a:pt x="1012" y="736"/>
                    <a:pt x="1025" y="744"/>
                  </a:cubicBezTo>
                  <a:cubicBezTo>
                    <a:pt x="1033" y="742"/>
                    <a:pt x="1045" y="747"/>
                    <a:pt x="1051" y="741"/>
                  </a:cubicBezTo>
                  <a:cubicBezTo>
                    <a:pt x="1060" y="733"/>
                    <a:pt x="1048" y="738"/>
                    <a:pt x="1059" y="734"/>
                  </a:cubicBezTo>
                  <a:cubicBezTo>
                    <a:pt x="1064" y="738"/>
                    <a:pt x="1068" y="739"/>
                    <a:pt x="1073" y="742"/>
                  </a:cubicBezTo>
                  <a:cubicBezTo>
                    <a:pt x="1079" y="752"/>
                    <a:pt x="1093" y="750"/>
                    <a:pt x="1104" y="753"/>
                  </a:cubicBezTo>
                  <a:cubicBezTo>
                    <a:pt x="1121" y="764"/>
                    <a:pt x="1110" y="759"/>
                    <a:pt x="1141" y="761"/>
                  </a:cubicBezTo>
                  <a:cubicBezTo>
                    <a:pt x="1152" y="763"/>
                    <a:pt x="1156" y="766"/>
                    <a:pt x="1163" y="775"/>
                  </a:cubicBezTo>
                  <a:cubicBezTo>
                    <a:pt x="1159" y="788"/>
                    <a:pt x="1167" y="781"/>
                    <a:pt x="1173" y="777"/>
                  </a:cubicBezTo>
                  <a:cubicBezTo>
                    <a:pt x="1175" y="770"/>
                    <a:pt x="1178" y="770"/>
                    <a:pt x="1181" y="764"/>
                  </a:cubicBezTo>
                  <a:cubicBezTo>
                    <a:pt x="1190" y="767"/>
                    <a:pt x="1189" y="772"/>
                    <a:pt x="1187" y="783"/>
                  </a:cubicBezTo>
                  <a:cubicBezTo>
                    <a:pt x="1195" y="789"/>
                    <a:pt x="1206" y="786"/>
                    <a:pt x="1215" y="789"/>
                  </a:cubicBezTo>
                  <a:cubicBezTo>
                    <a:pt x="1221" y="791"/>
                    <a:pt x="1226" y="797"/>
                    <a:pt x="1234" y="800"/>
                  </a:cubicBezTo>
                  <a:cubicBezTo>
                    <a:pt x="1245" y="803"/>
                    <a:pt x="1255" y="808"/>
                    <a:pt x="1265" y="816"/>
                  </a:cubicBezTo>
                  <a:cubicBezTo>
                    <a:pt x="1268" y="827"/>
                    <a:pt x="1272" y="831"/>
                    <a:pt x="1282" y="834"/>
                  </a:cubicBezTo>
                  <a:cubicBezTo>
                    <a:pt x="1286" y="842"/>
                    <a:pt x="1288" y="847"/>
                    <a:pt x="1296" y="852"/>
                  </a:cubicBezTo>
                  <a:cubicBezTo>
                    <a:pt x="1308" y="849"/>
                    <a:pt x="1302" y="850"/>
                    <a:pt x="1314" y="847"/>
                  </a:cubicBezTo>
                  <a:cubicBezTo>
                    <a:pt x="1316" y="845"/>
                    <a:pt x="1319" y="845"/>
                    <a:pt x="1319" y="845"/>
                  </a:cubicBezTo>
                  <a:cubicBezTo>
                    <a:pt x="1328" y="852"/>
                    <a:pt x="1322" y="842"/>
                    <a:pt x="1319" y="839"/>
                  </a:cubicBezTo>
                  <a:cubicBezTo>
                    <a:pt x="1316" y="844"/>
                    <a:pt x="1311" y="847"/>
                    <a:pt x="1310" y="853"/>
                  </a:cubicBezTo>
                  <a:cubicBezTo>
                    <a:pt x="1310" y="856"/>
                    <a:pt x="1307" y="863"/>
                    <a:pt x="1307" y="863"/>
                  </a:cubicBezTo>
                  <a:cubicBezTo>
                    <a:pt x="1308" y="869"/>
                    <a:pt x="1310" y="880"/>
                    <a:pt x="1319" y="880"/>
                  </a:cubicBezTo>
                  <a:lnTo>
                    <a:pt x="1320" y="916"/>
                  </a:lnTo>
                  <a:lnTo>
                    <a:pt x="1348" y="1005"/>
                  </a:lnTo>
                  <a:lnTo>
                    <a:pt x="1373" y="1033"/>
                  </a:lnTo>
                  <a:lnTo>
                    <a:pt x="1416" y="994"/>
                  </a:lnTo>
                  <a:lnTo>
                    <a:pt x="1413" y="967"/>
                  </a:lnTo>
                  <a:lnTo>
                    <a:pt x="1424" y="959"/>
                  </a:lnTo>
                  <a:lnTo>
                    <a:pt x="1423" y="925"/>
                  </a:lnTo>
                  <a:lnTo>
                    <a:pt x="1452" y="916"/>
                  </a:lnTo>
                  <a:lnTo>
                    <a:pt x="1520" y="855"/>
                  </a:lnTo>
                  <a:lnTo>
                    <a:pt x="1533" y="839"/>
                  </a:lnTo>
                  <a:lnTo>
                    <a:pt x="1588" y="824"/>
                  </a:lnTo>
                  <a:lnTo>
                    <a:pt x="1608" y="847"/>
                  </a:lnTo>
                  <a:lnTo>
                    <a:pt x="1602" y="858"/>
                  </a:lnTo>
                  <a:lnTo>
                    <a:pt x="1619" y="875"/>
                  </a:lnTo>
                  <a:lnTo>
                    <a:pt x="1624" y="899"/>
                  </a:lnTo>
                  <a:lnTo>
                    <a:pt x="1641" y="906"/>
                  </a:lnTo>
                  <a:lnTo>
                    <a:pt x="1677" y="892"/>
                  </a:lnTo>
                  <a:lnTo>
                    <a:pt x="1675" y="975"/>
                  </a:lnTo>
                  <a:lnTo>
                    <a:pt x="1684" y="956"/>
                  </a:lnTo>
                  <a:lnTo>
                    <a:pt x="1707" y="1000"/>
                  </a:lnTo>
                  <a:lnTo>
                    <a:pt x="1704" y="1030"/>
                  </a:lnTo>
                  <a:lnTo>
                    <a:pt x="1718" y="1013"/>
                  </a:lnTo>
                  <a:lnTo>
                    <a:pt x="1721" y="997"/>
                  </a:lnTo>
                  <a:lnTo>
                    <a:pt x="1738" y="972"/>
                  </a:lnTo>
                  <a:lnTo>
                    <a:pt x="1728" y="958"/>
                  </a:lnTo>
                  <a:lnTo>
                    <a:pt x="1737" y="942"/>
                  </a:lnTo>
                  <a:lnTo>
                    <a:pt x="1725" y="913"/>
                  </a:lnTo>
                  <a:lnTo>
                    <a:pt x="1732" y="889"/>
                  </a:lnTo>
                  <a:lnTo>
                    <a:pt x="1715" y="895"/>
                  </a:lnTo>
                  <a:lnTo>
                    <a:pt x="1707" y="874"/>
                  </a:lnTo>
                  <a:lnTo>
                    <a:pt x="1701" y="844"/>
                  </a:lnTo>
                  <a:lnTo>
                    <a:pt x="1714" y="816"/>
                  </a:lnTo>
                  <a:lnTo>
                    <a:pt x="1728" y="834"/>
                  </a:lnTo>
                  <a:lnTo>
                    <a:pt x="1721" y="880"/>
                  </a:lnTo>
                  <a:lnTo>
                    <a:pt x="1738" y="849"/>
                  </a:lnTo>
                  <a:lnTo>
                    <a:pt x="1732" y="824"/>
                  </a:lnTo>
                  <a:lnTo>
                    <a:pt x="1752" y="808"/>
                  </a:lnTo>
                  <a:lnTo>
                    <a:pt x="1752" y="797"/>
                  </a:lnTo>
                  <a:lnTo>
                    <a:pt x="1759" y="800"/>
                  </a:lnTo>
                  <a:lnTo>
                    <a:pt x="1796" y="756"/>
                  </a:lnTo>
                  <a:lnTo>
                    <a:pt x="1805" y="684"/>
                  </a:lnTo>
                  <a:lnTo>
                    <a:pt x="1810" y="655"/>
                  </a:lnTo>
                  <a:lnTo>
                    <a:pt x="1794" y="664"/>
                  </a:lnTo>
                  <a:lnTo>
                    <a:pt x="1788" y="655"/>
                  </a:lnTo>
                  <a:lnTo>
                    <a:pt x="1800" y="638"/>
                  </a:lnTo>
                  <a:lnTo>
                    <a:pt x="1776" y="592"/>
                  </a:lnTo>
                  <a:lnTo>
                    <a:pt x="1763" y="580"/>
                  </a:lnTo>
                  <a:lnTo>
                    <a:pt x="1783" y="544"/>
                  </a:lnTo>
                  <a:lnTo>
                    <a:pt x="1762" y="539"/>
                  </a:lnTo>
                  <a:lnTo>
                    <a:pt x="1743" y="531"/>
                  </a:lnTo>
                  <a:lnTo>
                    <a:pt x="1751" y="503"/>
                  </a:lnTo>
                  <a:lnTo>
                    <a:pt x="1763" y="487"/>
                  </a:lnTo>
                  <a:lnTo>
                    <a:pt x="1766" y="519"/>
                  </a:lnTo>
                  <a:lnTo>
                    <a:pt x="1788" y="498"/>
                  </a:lnTo>
                  <a:lnTo>
                    <a:pt x="1805" y="497"/>
                  </a:lnTo>
                  <a:lnTo>
                    <a:pt x="1797" y="519"/>
                  </a:lnTo>
                  <a:lnTo>
                    <a:pt x="1824" y="528"/>
                  </a:lnTo>
                  <a:lnTo>
                    <a:pt x="1816" y="545"/>
                  </a:lnTo>
                  <a:lnTo>
                    <a:pt x="1830" y="559"/>
                  </a:lnTo>
                  <a:lnTo>
                    <a:pt x="1830" y="588"/>
                  </a:lnTo>
                  <a:lnTo>
                    <a:pt x="1861" y="559"/>
                  </a:lnTo>
                  <a:lnTo>
                    <a:pt x="1850" y="531"/>
                  </a:lnTo>
                  <a:lnTo>
                    <a:pt x="1821" y="489"/>
                  </a:lnTo>
                  <a:lnTo>
                    <a:pt x="1830" y="473"/>
                  </a:lnTo>
                  <a:lnTo>
                    <a:pt x="1824" y="448"/>
                  </a:lnTo>
                  <a:lnTo>
                    <a:pt x="1844" y="427"/>
                  </a:lnTo>
                  <a:lnTo>
                    <a:pt x="1868" y="416"/>
                  </a:lnTo>
                  <a:lnTo>
                    <a:pt x="1867" y="367"/>
                  </a:lnTo>
                  <a:lnTo>
                    <a:pt x="1865" y="333"/>
                  </a:lnTo>
                  <a:lnTo>
                    <a:pt x="1858" y="302"/>
                  </a:lnTo>
                  <a:lnTo>
                    <a:pt x="1830" y="248"/>
                  </a:lnTo>
                  <a:lnTo>
                    <a:pt x="1825" y="275"/>
                  </a:lnTo>
                  <a:lnTo>
                    <a:pt x="1807" y="258"/>
                  </a:lnTo>
                  <a:lnTo>
                    <a:pt x="1790" y="266"/>
                  </a:lnTo>
                  <a:lnTo>
                    <a:pt x="1805" y="226"/>
                  </a:lnTo>
                  <a:lnTo>
                    <a:pt x="1821" y="192"/>
                  </a:lnTo>
                  <a:lnTo>
                    <a:pt x="1850" y="176"/>
                  </a:lnTo>
                  <a:lnTo>
                    <a:pt x="1853" y="161"/>
                  </a:lnTo>
                  <a:lnTo>
                    <a:pt x="1873" y="155"/>
                  </a:lnTo>
                  <a:lnTo>
                    <a:pt x="1873" y="170"/>
                  </a:lnTo>
                  <a:lnTo>
                    <a:pt x="1896" y="145"/>
                  </a:lnTo>
                  <a:lnTo>
                    <a:pt x="1882" y="139"/>
                  </a:lnTo>
                  <a:lnTo>
                    <a:pt x="1882" y="120"/>
                  </a:lnTo>
                  <a:lnTo>
                    <a:pt x="1899" y="108"/>
                  </a:lnTo>
                  <a:lnTo>
                    <a:pt x="1906" y="122"/>
                  </a:lnTo>
                  <a:lnTo>
                    <a:pt x="1929" y="100"/>
                  </a:lnTo>
                  <a:lnTo>
                    <a:pt x="1926" y="120"/>
                  </a:lnTo>
                  <a:lnTo>
                    <a:pt x="1927" y="136"/>
                  </a:lnTo>
                  <a:lnTo>
                    <a:pt x="1926" y="158"/>
                  </a:lnTo>
                  <a:lnTo>
                    <a:pt x="1918" y="175"/>
                  </a:lnTo>
                  <a:lnTo>
                    <a:pt x="1932" y="197"/>
                  </a:lnTo>
                  <a:lnTo>
                    <a:pt x="1938" y="212"/>
                  </a:lnTo>
                  <a:lnTo>
                    <a:pt x="1947" y="209"/>
                  </a:lnTo>
                  <a:lnTo>
                    <a:pt x="1992" y="256"/>
                  </a:lnTo>
                  <a:lnTo>
                    <a:pt x="2002" y="233"/>
                  </a:lnTo>
                  <a:lnTo>
                    <a:pt x="2014" y="216"/>
                  </a:lnTo>
                  <a:lnTo>
                    <a:pt x="1994" y="205"/>
                  </a:lnTo>
                  <a:lnTo>
                    <a:pt x="1999" y="184"/>
                  </a:lnTo>
                  <a:lnTo>
                    <a:pt x="1999" y="172"/>
                  </a:lnTo>
                  <a:lnTo>
                    <a:pt x="1978" y="150"/>
                  </a:lnTo>
                  <a:lnTo>
                    <a:pt x="1960" y="147"/>
                  </a:lnTo>
                  <a:lnTo>
                    <a:pt x="1943" y="123"/>
                  </a:lnTo>
                  <a:lnTo>
                    <a:pt x="1966" y="119"/>
                  </a:lnTo>
                  <a:lnTo>
                    <a:pt x="1977" y="100"/>
                  </a:lnTo>
                  <a:lnTo>
                    <a:pt x="1991" y="106"/>
                  </a:lnTo>
                  <a:lnTo>
                    <a:pt x="2005" y="98"/>
                  </a:lnTo>
                  <a:lnTo>
                    <a:pt x="1990" y="80"/>
                  </a:lnTo>
                  <a:lnTo>
                    <a:pt x="2002" y="69"/>
                  </a:lnTo>
                  <a:lnTo>
                    <a:pt x="2021" y="68"/>
                  </a:lnTo>
                  <a:lnTo>
                    <a:pt x="2000" y="53"/>
                  </a:lnTo>
                  <a:lnTo>
                    <a:pt x="1975" y="51"/>
                  </a:lnTo>
                  <a:lnTo>
                    <a:pt x="1990" y="32"/>
                  </a:lnTo>
                  <a:lnTo>
                    <a:pt x="1989" y="11"/>
                  </a:lnTo>
                  <a:lnTo>
                    <a:pt x="2005" y="27"/>
                  </a:lnTo>
                  <a:lnTo>
                    <a:pt x="2015" y="18"/>
                  </a:lnTo>
                  <a:lnTo>
                    <a:pt x="2024" y="21"/>
                  </a:lnTo>
                  <a:lnTo>
                    <a:pt x="2038" y="36"/>
                  </a:lnTo>
                  <a:lnTo>
                    <a:pt x="2060" y="33"/>
                  </a:lnTo>
                  <a:lnTo>
                    <a:pt x="2042" y="15"/>
                  </a:lnTo>
                  <a:lnTo>
                    <a:pt x="2038" y="0"/>
                  </a:lnTo>
                  <a:lnTo>
                    <a:pt x="2006" y="5"/>
                  </a:lnTo>
                  <a:lnTo>
                    <a:pt x="1994" y="0"/>
                  </a:lnTo>
                  <a:lnTo>
                    <a:pt x="1955" y="11"/>
                  </a:lnTo>
                  <a:lnTo>
                    <a:pt x="1913" y="18"/>
                  </a:lnTo>
                  <a:lnTo>
                    <a:pt x="1886" y="30"/>
                  </a:lnTo>
                  <a:lnTo>
                    <a:pt x="1885" y="47"/>
                  </a:lnTo>
                  <a:lnTo>
                    <a:pt x="1864" y="50"/>
                  </a:lnTo>
                  <a:cubicBezTo>
                    <a:pt x="1858" y="55"/>
                    <a:pt x="1854" y="75"/>
                    <a:pt x="1847" y="77"/>
                  </a:cubicBezTo>
                  <a:cubicBezTo>
                    <a:pt x="1839" y="82"/>
                    <a:pt x="1830" y="65"/>
                    <a:pt x="1820" y="63"/>
                  </a:cubicBezTo>
                  <a:lnTo>
                    <a:pt x="1786" y="66"/>
                  </a:lnTo>
                  <a:lnTo>
                    <a:pt x="1732" y="56"/>
                  </a:lnTo>
                  <a:lnTo>
                    <a:pt x="1709" y="62"/>
                  </a:lnTo>
                  <a:lnTo>
                    <a:pt x="1678" y="56"/>
                  </a:lnTo>
                  <a:lnTo>
                    <a:pt x="1666" y="47"/>
                  </a:lnTo>
                  <a:lnTo>
                    <a:pt x="1643" y="50"/>
                  </a:lnTo>
                  <a:cubicBezTo>
                    <a:pt x="1635" y="52"/>
                    <a:pt x="1626" y="57"/>
                    <a:pt x="1618" y="60"/>
                  </a:cubicBezTo>
                  <a:cubicBezTo>
                    <a:pt x="1610" y="63"/>
                    <a:pt x="1603" y="67"/>
                    <a:pt x="1597" y="71"/>
                  </a:cubicBezTo>
                  <a:cubicBezTo>
                    <a:pt x="1591" y="75"/>
                    <a:pt x="1587" y="84"/>
                    <a:pt x="1583" y="83"/>
                  </a:cubicBezTo>
                  <a:cubicBezTo>
                    <a:pt x="1571" y="90"/>
                    <a:pt x="1576" y="67"/>
                    <a:pt x="1571" y="65"/>
                  </a:cubicBezTo>
                  <a:lnTo>
                    <a:pt x="1553" y="69"/>
                  </a:lnTo>
                  <a:cubicBezTo>
                    <a:pt x="1544" y="66"/>
                    <a:pt x="1531" y="50"/>
                    <a:pt x="1517" y="47"/>
                  </a:cubicBezTo>
                  <a:cubicBezTo>
                    <a:pt x="1503" y="46"/>
                    <a:pt x="1479" y="45"/>
                    <a:pt x="1468" y="48"/>
                  </a:cubicBezTo>
                  <a:cubicBezTo>
                    <a:pt x="1457" y="51"/>
                    <a:pt x="1461" y="63"/>
                    <a:pt x="1451" y="63"/>
                  </a:cubicBezTo>
                  <a:cubicBezTo>
                    <a:pt x="1439" y="66"/>
                    <a:pt x="1419" y="48"/>
                    <a:pt x="1408" y="47"/>
                  </a:cubicBezTo>
                  <a:cubicBezTo>
                    <a:pt x="1397" y="46"/>
                    <a:pt x="1390" y="59"/>
                    <a:pt x="1382" y="59"/>
                  </a:cubicBezTo>
                  <a:cubicBezTo>
                    <a:pt x="1374" y="59"/>
                    <a:pt x="1362" y="52"/>
                    <a:pt x="1357" y="47"/>
                  </a:cubicBezTo>
                  <a:cubicBezTo>
                    <a:pt x="1352" y="42"/>
                    <a:pt x="1356" y="36"/>
                    <a:pt x="1349" y="30"/>
                  </a:cubicBezTo>
                  <a:cubicBezTo>
                    <a:pt x="1333" y="26"/>
                    <a:pt x="1330" y="13"/>
                    <a:pt x="1318" y="11"/>
                  </a:cubicBezTo>
                  <a:cubicBezTo>
                    <a:pt x="1306" y="9"/>
                    <a:pt x="1287" y="20"/>
                    <a:pt x="1277" y="20"/>
                  </a:cubicBezTo>
                  <a:cubicBezTo>
                    <a:pt x="1267" y="20"/>
                    <a:pt x="1268" y="10"/>
                    <a:pt x="1259" y="9"/>
                  </a:cubicBezTo>
                  <a:lnTo>
                    <a:pt x="1222" y="14"/>
                  </a:lnTo>
                  <a:lnTo>
                    <a:pt x="1210" y="32"/>
                  </a:lnTo>
                  <a:cubicBezTo>
                    <a:pt x="1203" y="35"/>
                    <a:pt x="1187" y="28"/>
                    <a:pt x="1178" y="29"/>
                  </a:cubicBezTo>
                  <a:cubicBezTo>
                    <a:pt x="1169" y="30"/>
                    <a:pt x="1164" y="36"/>
                    <a:pt x="1154" y="39"/>
                  </a:cubicBezTo>
                  <a:cubicBezTo>
                    <a:pt x="1144" y="42"/>
                    <a:pt x="1124" y="44"/>
                    <a:pt x="1120" y="48"/>
                  </a:cubicBezTo>
                  <a:cubicBezTo>
                    <a:pt x="1109" y="57"/>
                    <a:pt x="1132" y="61"/>
                    <a:pt x="1132" y="65"/>
                  </a:cubicBezTo>
                  <a:cubicBezTo>
                    <a:pt x="1132" y="69"/>
                    <a:pt x="1126" y="70"/>
                    <a:pt x="1118" y="72"/>
                  </a:cubicBezTo>
                  <a:cubicBezTo>
                    <a:pt x="1110" y="74"/>
                    <a:pt x="1084" y="72"/>
                    <a:pt x="1085" y="77"/>
                  </a:cubicBezTo>
                  <a:cubicBezTo>
                    <a:pt x="1085" y="86"/>
                    <a:pt x="1126" y="103"/>
                    <a:pt x="1127" y="105"/>
                  </a:cubicBezTo>
                  <a:lnTo>
                    <a:pt x="1090" y="90"/>
                  </a:lnTo>
                  <a:lnTo>
                    <a:pt x="1072" y="95"/>
                  </a:lnTo>
                  <a:cubicBezTo>
                    <a:pt x="1063" y="93"/>
                    <a:pt x="1039" y="65"/>
                    <a:pt x="1033" y="80"/>
                  </a:cubicBezTo>
                  <a:cubicBezTo>
                    <a:pt x="1027" y="95"/>
                    <a:pt x="1077" y="132"/>
                    <a:pt x="1084" y="147"/>
                  </a:cubicBezTo>
                  <a:lnTo>
                    <a:pt x="1075" y="171"/>
                  </a:lnTo>
                  <a:lnTo>
                    <a:pt x="1040" y="170"/>
                  </a:lnTo>
                  <a:cubicBezTo>
                    <a:pt x="1040" y="170"/>
                    <a:pt x="1061" y="164"/>
                    <a:pt x="1060" y="155"/>
                  </a:cubicBezTo>
                  <a:cubicBezTo>
                    <a:pt x="1059" y="146"/>
                    <a:pt x="1043" y="127"/>
                    <a:pt x="1031" y="113"/>
                  </a:cubicBezTo>
                  <a:cubicBezTo>
                    <a:pt x="1025" y="101"/>
                    <a:pt x="1030" y="84"/>
                    <a:pt x="1024" y="81"/>
                  </a:cubicBezTo>
                  <a:cubicBezTo>
                    <a:pt x="1018" y="78"/>
                    <a:pt x="997" y="65"/>
                    <a:pt x="989" y="71"/>
                  </a:cubicBezTo>
                  <a:cubicBezTo>
                    <a:pt x="968" y="74"/>
                    <a:pt x="970" y="107"/>
                    <a:pt x="974" y="116"/>
                  </a:cubicBezTo>
                  <a:cubicBezTo>
                    <a:pt x="978" y="125"/>
                    <a:pt x="1009" y="122"/>
                    <a:pt x="1012" y="125"/>
                  </a:cubicBezTo>
                  <a:cubicBezTo>
                    <a:pt x="1028" y="153"/>
                    <a:pt x="1005" y="143"/>
                    <a:pt x="989" y="134"/>
                  </a:cubicBezTo>
                  <a:cubicBezTo>
                    <a:pt x="973" y="125"/>
                    <a:pt x="968" y="128"/>
                    <a:pt x="958" y="128"/>
                  </a:cubicBezTo>
                  <a:cubicBezTo>
                    <a:pt x="948" y="128"/>
                    <a:pt x="931" y="133"/>
                    <a:pt x="926" y="137"/>
                  </a:cubicBezTo>
                  <a:cubicBezTo>
                    <a:pt x="921" y="141"/>
                    <a:pt x="939" y="157"/>
                    <a:pt x="926" y="152"/>
                  </a:cubicBezTo>
                  <a:cubicBezTo>
                    <a:pt x="913" y="147"/>
                    <a:pt x="899" y="149"/>
                    <a:pt x="886" y="147"/>
                  </a:cubicBezTo>
                  <a:cubicBezTo>
                    <a:pt x="873" y="145"/>
                    <a:pt x="863" y="136"/>
                    <a:pt x="847" y="140"/>
                  </a:cubicBezTo>
                  <a:cubicBezTo>
                    <a:pt x="825" y="147"/>
                    <a:pt x="794" y="185"/>
                    <a:pt x="787" y="171"/>
                  </a:cubicBezTo>
                  <a:cubicBezTo>
                    <a:pt x="780" y="157"/>
                    <a:pt x="800" y="155"/>
                    <a:pt x="800" y="150"/>
                  </a:cubicBezTo>
                  <a:cubicBezTo>
                    <a:pt x="800" y="145"/>
                    <a:pt x="796" y="138"/>
                    <a:pt x="790" y="138"/>
                  </a:cubicBezTo>
                  <a:cubicBezTo>
                    <a:pt x="784" y="138"/>
                    <a:pt x="764" y="144"/>
                    <a:pt x="763" y="152"/>
                  </a:cubicBezTo>
                  <a:cubicBezTo>
                    <a:pt x="761" y="163"/>
                    <a:pt x="783" y="181"/>
                    <a:pt x="782" y="186"/>
                  </a:cubicBezTo>
                  <a:cubicBezTo>
                    <a:pt x="781" y="191"/>
                    <a:pt x="765" y="180"/>
                    <a:pt x="758" y="183"/>
                  </a:cubicBezTo>
                  <a:cubicBezTo>
                    <a:pt x="751" y="186"/>
                    <a:pt x="746" y="207"/>
                    <a:pt x="742" y="203"/>
                  </a:cubicBezTo>
                  <a:lnTo>
                    <a:pt x="728" y="189"/>
                  </a:lnTo>
                  <a:lnTo>
                    <a:pt x="746" y="170"/>
                  </a:lnTo>
                  <a:lnTo>
                    <a:pt x="733" y="158"/>
                  </a:lnTo>
                  <a:cubicBezTo>
                    <a:pt x="727" y="155"/>
                    <a:pt x="718" y="150"/>
                    <a:pt x="712" y="149"/>
                  </a:cubicBezTo>
                  <a:cubicBezTo>
                    <a:pt x="706" y="148"/>
                    <a:pt x="701" y="154"/>
                    <a:pt x="698" y="152"/>
                  </a:cubicBezTo>
                  <a:cubicBezTo>
                    <a:pt x="695" y="150"/>
                    <a:pt x="698" y="139"/>
                    <a:pt x="695" y="138"/>
                  </a:cubicBezTo>
                  <a:cubicBezTo>
                    <a:pt x="692" y="137"/>
                    <a:pt x="685" y="146"/>
                    <a:pt x="680" y="146"/>
                  </a:cubicBezTo>
                  <a:cubicBezTo>
                    <a:pt x="675" y="146"/>
                    <a:pt x="677" y="142"/>
                    <a:pt x="667" y="140"/>
                  </a:cubicBezTo>
                  <a:cubicBezTo>
                    <a:pt x="657" y="138"/>
                    <a:pt x="632" y="139"/>
                    <a:pt x="622" y="135"/>
                  </a:cubicBezTo>
                  <a:cubicBezTo>
                    <a:pt x="612" y="131"/>
                    <a:pt x="632" y="117"/>
                    <a:pt x="608" y="113"/>
                  </a:cubicBezTo>
                  <a:cubicBezTo>
                    <a:pt x="584" y="109"/>
                    <a:pt x="590" y="119"/>
                    <a:pt x="583" y="119"/>
                  </a:cubicBezTo>
                  <a:lnTo>
                    <a:pt x="568" y="114"/>
                  </a:lnTo>
                  <a:cubicBezTo>
                    <a:pt x="555" y="116"/>
                    <a:pt x="521" y="125"/>
                    <a:pt x="505" y="131"/>
                  </a:cubicBezTo>
                  <a:cubicBezTo>
                    <a:pt x="482" y="140"/>
                    <a:pt x="485" y="140"/>
                    <a:pt x="472" y="152"/>
                  </a:cubicBezTo>
                  <a:cubicBezTo>
                    <a:pt x="459" y="164"/>
                    <a:pt x="443" y="192"/>
                    <a:pt x="428" y="204"/>
                  </a:cubicBezTo>
                  <a:cubicBezTo>
                    <a:pt x="410" y="223"/>
                    <a:pt x="393" y="217"/>
                    <a:pt x="382" y="224"/>
                  </a:cubicBezTo>
                  <a:lnTo>
                    <a:pt x="364" y="248"/>
                  </a:lnTo>
                  <a:lnTo>
                    <a:pt x="368" y="290"/>
                  </a:lnTo>
                  <a:lnTo>
                    <a:pt x="389" y="306"/>
                  </a:lnTo>
                  <a:lnTo>
                    <a:pt x="436" y="290"/>
                  </a:lnTo>
                  <a:cubicBezTo>
                    <a:pt x="447" y="296"/>
                    <a:pt x="448" y="335"/>
                    <a:pt x="457" y="341"/>
                  </a:cubicBezTo>
                  <a:cubicBezTo>
                    <a:pt x="468" y="348"/>
                    <a:pt x="486" y="330"/>
                    <a:pt x="491" y="324"/>
                  </a:cubicBezTo>
                  <a:lnTo>
                    <a:pt x="496" y="300"/>
                  </a:lnTo>
                  <a:lnTo>
                    <a:pt x="514" y="281"/>
                  </a:lnTo>
                  <a:cubicBezTo>
                    <a:pt x="515" y="270"/>
                    <a:pt x="499" y="245"/>
                    <a:pt x="502" y="234"/>
                  </a:cubicBezTo>
                  <a:cubicBezTo>
                    <a:pt x="505" y="225"/>
                    <a:pt x="526" y="220"/>
                    <a:pt x="535" y="213"/>
                  </a:cubicBezTo>
                  <a:cubicBezTo>
                    <a:pt x="544" y="206"/>
                    <a:pt x="546" y="192"/>
                    <a:pt x="554" y="191"/>
                  </a:cubicBezTo>
                  <a:cubicBezTo>
                    <a:pt x="567" y="190"/>
                    <a:pt x="580" y="200"/>
                    <a:pt x="581" y="204"/>
                  </a:cubicBezTo>
                  <a:cubicBezTo>
                    <a:pt x="581" y="208"/>
                    <a:pt x="560" y="200"/>
                    <a:pt x="557" y="215"/>
                  </a:cubicBezTo>
                  <a:cubicBezTo>
                    <a:pt x="554" y="230"/>
                    <a:pt x="535" y="233"/>
                    <a:pt x="533" y="242"/>
                  </a:cubicBezTo>
                  <a:lnTo>
                    <a:pt x="548" y="267"/>
                  </a:lnTo>
                  <a:lnTo>
                    <a:pt x="571" y="276"/>
                  </a:lnTo>
                  <a:lnTo>
                    <a:pt x="598" y="264"/>
                  </a:lnTo>
                  <a:lnTo>
                    <a:pt x="625" y="261"/>
                  </a:lnTo>
                  <a:cubicBezTo>
                    <a:pt x="632" y="263"/>
                    <a:pt x="645" y="271"/>
                    <a:pt x="638" y="276"/>
                  </a:cubicBezTo>
                  <a:cubicBezTo>
                    <a:pt x="631" y="281"/>
                    <a:pt x="593" y="287"/>
                    <a:pt x="584" y="293"/>
                  </a:cubicBezTo>
                  <a:cubicBezTo>
                    <a:pt x="575" y="299"/>
                    <a:pt x="587" y="309"/>
                    <a:pt x="581" y="311"/>
                  </a:cubicBezTo>
                  <a:cubicBezTo>
                    <a:pt x="567" y="319"/>
                    <a:pt x="556" y="301"/>
                    <a:pt x="550" y="303"/>
                  </a:cubicBezTo>
                  <a:lnTo>
                    <a:pt x="547" y="323"/>
                  </a:lnTo>
                  <a:lnTo>
                    <a:pt x="536" y="350"/>
                  </a:lnTo>
                  <a:lnTo>
                    <a:pt x="512" y="351"/>
                  </a:lnTo>
                  <a:lnTo>
                    <a:pt x="476" y="360"/>
                  </a:lnTo>
                  <a:lnTo>
                    <a:pt x="457" y="351"/>
                  </a:lnTo>
                  <a:lnTo>
                    <a:pt x="443" y="357"/>
                  </a:lnTo>
                  <a:lnTo>
                    <a:pt x="419" y="342"/>
                  </a:lnTo>
                  <a:cubicBezTo>
                    <a:pt x="417" y="335"/>
                    <a:pt x="433" y="329"/>
                    <a:pt x="428" y="317"/>
                  </a:cubicBezTo>
                  <a:cubicBezTo>
                    <a:pt x="423" y="305"/>
                    <a:pt x="396" y="313"/>
                    <a:pt x="392" y="321"/>
                  </a:cubicBezTo>
                  <a:lnTo>
                    <a:pt x="397" y="362"/>
                  </a:lnTo>
                  <a:lnTo>
                    <a:pt x="373" y="362"/>
                  </a:lnTo>
                  <a:cubicBezTo>
                    <a:pt x="365" y="366"/>
                    <a:pt x="355" y="380"/>
                    <a:pt x="347" y="386"/>
                  </a:cubicBezTo>
                  <a:cubicBezTo>
                    <a:pt x="339" y="392"/>
                    <a:pt x="332" y="379"/>
                    <a:pt x="322" y="399"/>
                  </a:cubicBezTo>
                  <a:cubicBezTo>
                    <a:pt x="312" y="419"/>
                    <a:pt x="301" y="411"/>
                    <a:pt x="293" y="414"/>
                  </a:cubicBezTo>
                  <a:cubicBezTo>
                    <a:pt x="285" y="417"/>
                    <a:pt x="280" y="414"/>
                    <a:pt x="275" y="416"/>
                  </a:cubicBezTo>
                  <a:cubicBezTo>
                    <a:pt x="270" y="418"/>
                    <a:pt x="267" y="426"/>
                    <a:pt x="260" y="426"/>
                  </a:cubicBezTo>
                  <a:cubicBezTo>
                    <a:pt x="253" y="426"/>
                    <a:pt x="238" y="417"/>
                    <a:pt x="232" y="419"/>
                  </a:cubicBezTo>
                  <a:cubicBezTo>
                    <a:pt x="226" y="421"/>
                    <a:pt x="221" y="432"/>
                    <a:pt x="226" y="437"/>
                  </a:cubicBezTo>
                  <a:lnTo>
                    <a:pt x="263" y="449"/>
                  </a:lnTo>
                  <a:lnTo>
                    <a:pt x="272" y="474"/>
                  </a:lnTo>
                  <a:lnTo>
                    <a:pt x="262" y="503"/>
                  </a:lnTo>
                  <a:cubicBezTo>
                    <a:pt x="251" y="507"/>
                    <a:pt x="223" y="499"/>
                    <a:pt x="206" y="498"/>
                  </a:cubicBezTo>
                  <a:cubicBezTo>
                    <a:pt x="189" y="497"/>
                    <a:pt x="164" y="492"/>
                    <a:pt x="158" y="498"/>
                  </a:cubicBezTo>
                  <a:cubicBezTo>
                    <a:pt x="152" y="504"/>
                    <a:pt x="167" y="527"/>
                    <a:pt x="167" y="537"/>
                  </a:cubicBezTo>
                  <a:cubicBezTo>
                    <a:pt x="167" y="547"/>
                    <a:pt x="159" y="551"/>
                    <a:pt x="157" y="557"/>
                  </a:cubicBezTo>
                  <a:cubicBezTo>
                    <a:pt x="155" y="563"/>
                    <a:pt x="161" y="569"/>
                    <a:pt x="157" y="576"/>
                  </a:cubicBezTo>
                  <a:cubicBezTo>
                    <a:pt x="153" y="583"/>
                    <a:pt x="127" y="594"/>
                    <a:pt x="130" y="597"/>
                  </a:cubicBezTo>
                  <a:cubicBezTo>
                    <a:pt x="139" y="606"/>
                    <a:pt x="160" y="592"/>
                    <a:pt x="176" y="592"/>
                  </a:cubicBezTo>
                  <a:lnTo>
                    <a:pt x="226" y="598"/>
                  </a:lnTo>
                  <a:lnTo>
                    <a:pt x="260" y="588"/>
                  </a:lnTo>
                  <a:lnTo>
                    <a:pt x="274" y="576"/>
                  </a:lnTo>
                  <a:cubicBezTo>
                    <a:pt x="282" y="573"/>
                    <a:pt x="306" y="573"/>
                    <a:pt x="307" y="569"/>
                  </a:cubicBezTo>
                  <a:cubicBezTo>
                    <a:pt x="321" y="557"/>
                    <a:pt x="283" y="559"/>
                    <a:pt x="283" y="552"/>
                  </a:cubicBezTo>
                  <a:cubicBezTo>
                    <a:pt x="283" y="545"/>
                    <a:pt x="300" y="533"/>
                    <a:pt x="307" y="528"/>
                  </a:cubicBezTo>
                  <a:lnTo>
                    <a:pt x="325" y="522"/>
                  </a:lnTo>
                  <a:lnTo>
                    <a:pt x="320" y="503"/>
                  </a:lnTo>
                  <a:cubicBezTo>
                    <a:pt x="323" y="499"/>
                    <a:pt x="336" y="495"/>
                    <a:pt x="342" y="495"/>
                  </a:cubicBezTo>
                  <a:cubicBezTo>
                    <a:pt x="348" y="495"/>
                    <a:pt x="350" y="506"/>
                    <a:pt x="358" y="505"/>
                  </a:cubicBezTo>
                  <a:cubicBezTo>
                    <a:pt x="366" y="504"/>
                    <a:pt x="384" y="490"/>
                    <a:pt x="393" y="491"/>
                  </a:cubicBezTo>
                  <a:lnTo>
                    <a:pt x="415" y="510"/>
                  </a:lnTo>
                  <a:cubicBezTo>
                    <a:pt x="416" y="517"/>
                    <a:pt x="407" y="520"/>
                    <a:pt x="401" y="530"/>
                  </a:cubicBezTo>
                  <a:lnTo>
                    <a:pt x="381" y="573"/>
                  </a:lnTo>
                  <a:lnTo>
                    <a:pt x="406" y="576"/>
                  </a:lnTo>
                  <a:lnTo>
                    <a:pt x="412" y="561"/>
                  </a:lnTo>
                  <a:lnTo>
                    <a:pt x="404" y="543"/>
                  </a:lnTo>
                  <a:cubicBezTo>
                    <a:pt x="406" y="539"/>
                    <a:pt x="417" y="541"/>
                    <a:pt x="423" y="538"/>
                  </a:cubicBezTo>
                  <a:cubicBezTo>
                    <a:pt x="430" y="537"/>
                    <a:pt x="435" y="526"/>
                    <a:pt x="441" y="527"/>
                  </a:cubicBezTo>
                  <a:cubicBezTo>
                    <a:pt x="447" y="528"/>
                    <a:pt x="453" y="542"/>
                    <a:pt x="460" y="547"/>
                  </a:cubicBezTo>
                  <a:lnTo>
                    <a:pt x="483" y="559"/>
                  </a:lnTo>
                  <a:lnTo>
                    <a:pt x="490" y="573"/>
                  </a:lnTo>
                  <a:lnTo>
                    <a:pt x="493" y="590"/>
                  </a:lnTo>
                  <a:lnTo>
                    <a:pt x="508" y="579"/>
                  </a:lnTo>
                  <a:cubicBezTo>
                    <a:pt x="508" y="579"/>
                    <a:pt x="507" y="566"/>
                    <a:pt x="509" y="564"/>
                  </a:cubicBezTo>
                  <a:cubicBezTo>
                    <a:pt x="513" y="561"/>
                    <a:pt x="512" y="581"/>
                    <a:pt x="521" y="569"/>
                  </a:cubicBezTo>
                  <a:cubicBezTo>
                    <a:pt x="530" y="557"/>
                    <a:pt x="525" y="556"/>
                    <a:pt x="515" y="549"/>
                  </a:cubicBezTo>
                  <a:lnTo>
                    <a:pt x="468" y="523"/>
                  </a:lnTo>
                  <a:lnTo>
                    <a:pt x="441" y="508"/>
                  </a:lnTo>
                  <a:lnTo>
                    <a:pt x="455" y="480"/>
                  </a:lnTo>
                  <a:lnTo>
                    <a:pt x="464" y="498"/>
                  </a:lnTo>
                  <a:lnTo>
                    <a:pt x="487" y="512"/>
                  </a:lnTo>
                  <a:lnTo>
                    <a:pt x="517" y="527"/>
                  </a:lnTo>
                  <a:cubicBezTo>
                    <a:pt x="526" y="535"/>
                    <a:pt x="529" y="546"/>
                    <a:pt x="539" y="559"/>
                  </a:cubicBezTo>
                  <a:cubicBezTo>
                    <a:pt x="549" y="572"/>
                    <a:pt x="570" y="602"/>
                    <a:pt x="579" y="608"/>
                  </a:cubicBezTo>
                  <a:cubicBezTo>
                    <a:pt x="588" y="614"/>
                    <a:pt x="588" y="598"/>
                    <a:pt x="592" y="597"/>
                  </a:cubicBezTo>
                  <a:cubicBezTo>
                    <a:pt x="596" y="594"/>
                    <a:pt x="604" y="602"/>
                    <a:pt x="604" y="599"/>
                  </a:cubicBezTo>
                  <a:cubicBezTo>
                    <a:pt x="604" y="596"/>
                    <a:pt x="596" y="583"/>
                    <a:pt x="593" y="578"/>
                  </a:cubicBezTo>
                  <a:cubicBezTo>
                    <a:pt x="589" y="574"/>
                    <a:pt x="590" y="568"/>
                    <a:pt x="587" y="567"/>
                  </a:cubicBezTo>
                  <a:cubicBezTo>
                    <a:pt x="585" y="563"/>
                    <a:pt x="583" y="558"/>
                    <a:pt x="584" y="555"/>
                  </a:cubicBezTo>
                  <a:cubicBezTo>
                    <a:pt x="585" y="552"/>
                    <a:pt x="589" y="550"/>
                    <a:pt x="592" y="548"/>
                  </a:cubicBezTo>
                  <a:lnTo>
                    <a:pt x="601" y="542"/>
                  </a:lnTo>
                  <a:cubicBezTo>
                    <a:pt x="607" y="541"/>
                    <a:pt x="621" y="541"/>
                    <a:pt x="627" y="541"/>
                  </a:cubicBezTo>
                  <a:cubicBezTo>
                    <a:pt x="633" y="541"/>
                    <a:pt x="636" y="541"/>
                    <a:pt x="640" y="539"/>
                  </a:cubicBezTo>
                  <a:cubicBezTo>
                    <a:pt x="644" y="537"/>
                    <a:pt x="648" y="532"/>
                    <a:pt x="650" y="528"/>
                  </a:cubicBezTo>
                  <a:lnTo>
                    <a:pt x="653" y="513"/>
                  </a:lnTo>
                  <a:lnTo>
                    <a:pt x="639" y="505"/>
                  </a:lnTo>
                  <a:cubicBezTo>
                    <a:pt x="639" y="503"/>
                    <a:pt x="650" y="505"/>
                    <a:pt x="655" y="501"/>
                  </a:cubicBezTo>
                  <a:cubicBezTo>
                    <a:pt x="660" y="497"/>
                    <a:pt x="665" y="488"/>
                    <a:pt x="670" y="483"/>
                  </a:cubicBezTo>
                  <a:cubicBezTo>
                    <a:pt x="675" y="478"/>
                    <a:pt x="681" y="471"/>
                    <a:pt x="686" y="470"/>
                  </a:cubicBezTo>
                  <a:lnTo>
                    <a:pt x="703" y="476"/>
                  </a:lnTo>
                  <a:lnTo>
                    <a:pt x="718" y="494"/>
                  </a:lnTo>
                  <a:cubicBezTo>
                    <a:pt x="723" y="498"/>
                    <a:pt x="727" y="503"/>
                    <a:pt x="731" y="501"/>
                  </a:cubicBezTo>
                  <a:cubicBezTo>
                    <a:pt x="735" y="499"/>
                    <a:pt x="742" y="488"/>
                    <a:pt x="742" y="482"/>
                  </a:cubicBezTo>
                  <a:lnTo>
                    <a:pt x="728" y="466"/>
                  </a:lnTo>
                  <a:cubicBezTo>
                    <a:pt x="730" y="462"/>
                    <a:pt x="746" y="463"/>
                    <a:pt x="755" y="459"/>
                  </a:cubicBezTo>
                  <a:cubicBezTo>
                    <a:pt x="764" y="455"/>
                    <a:pt x="777" y="444"/>
                    <a:pt x="782" y="444"/>
                  </a:cubicBezTo>
                  <a:cubicBezTo>
                    <a:pt x="787" y="444"/>
                    <a:pt x="786" y="452"/>
                    <a:pt x="784" y="458"/>
                  </a:cubicBezTo>
                  <a:cubicBezTo>
                    <a:pt x="782" y="464"/>
                    <a:pt x="765" y="469"/>
                    <a:pt x="772" y="480"/>
                  </a:cubicBezTo>
                  <a:cubicBezTo>
                    <a:pt x="779" y="491"/>
                    <a:pt x="820" y="516"/>
                    <a:pt x="824" y="525"/>
                  </a:cubicBezTo>
                  <a:cubicBezTo>
                    <a:pt x="828" y="534"/>
                    <a:pt x="808" y="535"/>
                    <a:pt x="796" y="537"/>
                  </a:cubicBezTo>
                  <a:cubicBezTo>
                    <a:pt x="784" y="539"/>
                    <a:pt x="763" y="541"/>
                    <a:pt x="751" y="539"/>
                  </a:cubicBezTo>
                  <a:cubicBezTo>
                    <a:pt x="739" y="537"/>
                    <a:pt x="739" y="524"/>
                    <a:pt x="722" y="524"/>
                  </a:cubicBezTo>
                  <a:cubicBezTo>
                    <a:pt x="705" y="524"/>
                    <a:pt x="707" y="533"/>
                    <a:pt x="697" y="537"/>
                  </a:cubicBezTo>
                  <a:lnTo>
                    <a:pt x="667" y="538"/>
                  </a:lnTo>
                  <a:lnTo>
                    <a:pt x="623" y="560"/>
                  </a:lnTo>
                  <a:lnTo>
                    <a:pt x="634" y="576"/>
                  </a:lnTo>
                  <a:lnTo>
                    <a:pt x="639" y="598"/>
                  </a:lnTo>
                  <a:lnTo>
                    <a:pt x="669" y="617"/>
                  </a:lnTo>
                  <a:lnTo>
                    <a:pt x="700" y="602"/>
                  </a:lnTo>
                  <a:lnTo>
                    <a:pt x="718" y="611"/>
                  </a:lnTo>
                  <a:lnTo>
                    <a:pt x="752" y="608"/>
                  </a:lnTo>
                  <a:lnTo>
                    <a:pt x="757" y="644"/>
                  </a:lnTo>
                  <a:lnTo>
                    <a:pt x="697" y="677"/>
                  </a:lnTo>
                  <a:close/>
                </a:path>
              </a:pathLst>
            </a:custGeom>
            <a:solidFill>
              <a:srgbClr val="FEFEFE">
                <a:alpha val="30000"/>
              </a:srgbClr>
            </a:solidFill>
            <a:ln w="12700" cap="flat" cmpd="sng">
              <a:noFill/>
              <a:prstDash val="dash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304800" y="6477001"/>
            <a:ext cx="2133600" cy="1682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6705600" y="6477001"/>
            <a:ext cx="2286000" cy="16827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altLang="zh-CN"/>
              <a:t>www.themegallery.com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3657600" y="6477001"/>
            <a:ext cx="2133600" cy="168275"/>
          </a:xfrm>
        </p:spPr>
        <p:txBody>
          <a:bodyPr/>
          <a:lstStyle>
            <a:lvl1pPr algn="ctr">
              <a:defRPr/>
            </a:lvl1pPr>
          </a:lstStyle>
          <a:p>
            <a:fld id="{DD8ED146-9837-43A3-B042-6F33AA9CDDB2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4103" name="Picture 7" descr="artplus_nature_naturalcity42_a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16000" y="4143380"/>
            <a:ext cx="2980400" cy="2012946"/>
          </a:xfrm>
          <a:prstGeom prst="rect">
            <a:avLst/>
          </a:prstGeom>
          <a:noFill/>
        </p:spPr>
      </p:pic>
      <p:pic>
        <p:nvPicPr>
          <p:cNvPr id="4108" name="Picture 12" descr="artplus_nature_naturalcity42_i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58148" y="4122748"/>
            <a:ext cx="1654175" cy="877888"/>
          </a:xfrm>
          <a:prstGeom prst="rect">
            <a:avLst/>
          </a:prstGeom>
          <a:noFill/>
        </p:spPr>
      </p:pic>
      <p:pic>
        <p:nvPicPr>
          <p:cNvPr id="4109" name="Picture 13" descr="artplus_nature_naturalcity42_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98485" y="5209155"/>
            <a:ext cx="3307517" cy="1267846"/>
          </a:xfrm>
          <a:prstGeom prst="rect">
            <a:avLst/>
          </a:prstGeom>
          <a:noFill/>
        </p:spPr>
      </p:pic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419600"/>
            <a:ext cx="6400800" cy="1143000"/>
          </a:xfrm>
        </p:spPr>
        <p:txBody>
          <a:bodyPr/>
          <a:lstStyle>
            <a:lvl1pPr algn="l">
              <a:defRPr sz="4300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04800" y="5715000"/>
            <a:ext cx="6400800" cy="3810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1800" b="1" i="1">
                <a:solidFill>
                  <a:schemeClr val="bg1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en-US" altLang="zh-CN"/>
          </a:p>
        </p:txBody>
      </p:sp>
      <p:pic>
        <p:nvPicPr>
          <p:cNvPr id="4105" name="Picture 9" descr="artplus_nature_naturalcity42_b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512" y="4071942"/>
            <a:ext cx="2971800" cy="571500"/>
          </a:xfrm>
          <a:prstGeom prst="rect">
            <a:avLst/>
          </a:prstGeom>
          <a:noFill/>
        </p:spPr>
      </p:pic>
      <p:pic>
        <p:nvPicPr>
          <p:cNvPr id="4104" name="Picture 8" descr="artplus_nature_naturalcity42_e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67832" y="3571876"/>
            <a:ext cx="1041215" cy="1120322"/>
          </a:xfrm>
          <a:prstGeom prst="rect">
            <a:avLst/>
          </a:prstGeom>
          <a:noFill/>
        </p:spPr>
      </p:pic>
      <p:pic>
        <p:nvPicPr>
          <p:cNvPr id="4107" name="Picture 11" descr="artplus_nature_naturalcity42_d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49086" y="4086110"/>
            <a:ext cx="420121" cy="3901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4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73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3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10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23" grpId="0" animBg="1"/>
      <p:bldP spid="4098" grpId="0" bldLvl="0" animBg="1"/>
      <p:bldP spid="40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1000"/>
                        <p:tgtEl>
                          <p:spTgt spid="409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E631FA-3BA4-43C5-BECD-99E47ABF709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60960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60960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459AD36-A2FF-4C86-B068-DF175D10FD0A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8601"/>
            <a:ext cx="8229600" cy="8683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 hasCustomPrompt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r>
              <a:rPr lang="zh-CN" altLang="en-US" smtClean="0"/>
              <a:t>单击图标添加表格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537325"/>
            <a:ext cx="2895600" cy="244475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537325"/>
            <a:ext cx="2133600" cy="244475"/>
          </a:xfrm>
        </p:spPr>
        <p:txBody>
          <a:bodyPr/>
          <a:lstStyle>
            <a:lvl1pPr>
              <a:defRPr/>
            </a:lvl1pPr>
          </a:lstStyle>
          <a:p>
            <a:fld id="{B4D4439A-32DC-4D85-AC61-E06A296F704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2637"/>
            <a:ext cx="8229600" cy="868363"/>
          </a:xfrm>
        </p:spPr>
        <p:txBody>
          <a:bodyPr/>
          <a:lstStyle>
            <a:lvl1pPr>
              <a:defRPr i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8D883D8-8537-4563-AB0F-3F8B2D462AF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B6A349C-9FB6-40FC-8661-84F2D0E66582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95400"/>
            <a:ext cx="4038600" cy="5029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C7080E-BBF0-4A62-92F7-B2736B417C43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683E5A6-18DA-43F4-9082-419404145E9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41FE43-E7BA-4093-8198-BE00EE861929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ED163E8-1B68-4A38-9F9A-09247B666E5C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9DD3B-8ED2-4230-A517-CCABF2F9DB58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5FE8DEA-AE93-4833-83F4-E934EF5A4DC1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8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Picture 19" descr="1"/>
          <p:cNvPicPr>
            <a:picLocks noChangeAspect="1" noChangeArrowheads="1"/>
          </p:cNvPicPr>
          <p:nvPr/>
        </p:nvPicPr>
        <p:blipFill>
          <a:blip r:embed="rId14" cstate="print"/>
          <a:srcRect b="38461"/>
          <a:stretch>
            <a:fillRect/>
          </a:stretch>
        </p:blipFill>
        <p:spPr bwMode="auto">
          <a:xfrm>
            <a:off x="0" y="6324600"/>
            <a:ext cx="9144000" cy="542925"/>
          </a:xfrm>
          <a:prstGeom prst="rect">
            <a:avLst/>
          </a:prstGeom>
          <a:noFill/>
        </p:spPr>
      </p:pic>
      <p:sp>
        <p:nvSpPr>
          <p:cNvPr id="1041" name="Rectangle 17"/>
          <p:cNvSpPr>
            <a:spLocks noChangeArrowheads="1"/>
          </p:cNvSpPr>
          <p:nvPr/>
        </p:nvSpPr>
        <p:spPr bwMode="gray">
          <a:xfrm>
            <a:off x="0" y="0"/>
            <a:ext cx="9144000" cy="1219200"/>
          </a:xfrm>
          <a:prstGeom prst="rect">
            <a:avLst/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95400"/>
            <a:ext cx="8229600" cy="5029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altLang="zh-CN" dirty="0" smtClean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537325"/>
            <a:ext cx="2895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ct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537325"/>
            <a:ext cx="2133600" cy="24447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7B2E38FE-1D1A-4014-A492-1813884A0310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1033" name="Picture 9" descr="artplus_nature_naturalcity42_a"/>
          <p:cNvPicPr>
            <a:picLocks noChangeAspect="1"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891465" y="5935664"/>
            <a:ext cx="1235075" cy="833437"/>
          </a:xfrm>
          <a:prstGeom prst="rect">
            <a:avLst/>
          </a:prstGeom>
          <a:noFill/>
        </p:spPr>
      </p:pic>
      <p:pic>
        <p:nvPicPr>
          <p:cNvPr id="1034" name="Picture 10" descr="artplus_nature_naturalcity42_b"/>
          <p:cNvPicPr>
            <a:picLocks noChangeAspect="1"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7981952" y="5916614"/>
            <a:ext cx="828675" cy="158751"/>
          </a:xfrm>
          <a:prstGeom prst="rect">
            <a:avLst/>
          </a:prstGeom>
          <a:noFill/>
        </p:spPr>
      </p:pic>
      <p:pic>
        <p:nvPicPr>
          <p:cNvPr id="1035" name="Picture 11" descr="artplus_nature_naturalcity42_e"/>
          <p:cNvPicPr>
            <a:picLocks noChangeAspect="1"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8161338" y="5608638"/>
            <a:ext cx="430212" cy="463551"/>
          </a:xfrm>
          <a:prstGeom prst="rect">
            <a:avLst/>
          </a:prstGeom>
          <a:noFill/>
        </p:spPr>
      </p:pic>
      <p:pic>
        <p:nvPicPr>
          <p:cNvPr id="1036" name="Picture 12" descr="artplus_nature_naturalcity42_d"/>
          <p:cNvPicPr>
            <a:picLocks noChangeAspect="1"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8102600" y="5849939"/>
            <a:ext cx="173038" cy="161925"/>
          </a:xfrm>
          <a:prstGeom prst="rect">
            <a:avLst/>
          </a:prstGeom>
          <a:noFill/>
        </p:spPr>
      </p:pic>
      <p:pic>
        <p:nvPicPr>
          <p:cNvPr id="1037" name="Picture 13" descr="artplus_nature_naturalcity42_i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8469313" y="5969001"/>
            <a:ext cx="461962" cy="244475"/>
          </a:xfrm>
          <a:prstGeom prst="rect">
            <a:avLst/>
          </a:prstGeom>
          <a:noFill/>
        </p:spPr>
      </p:pic>
      <p:pic>
        <p:nvPicPr>
          <p:cNvPr id="1038" name="Picture 14" descr="artplus_nature_naturalcity42_c"/>
          <p:cNvPicPr>
            <a:picLocks noChangeAspect="1" noChangeArrowheads="1"/>
          </p:cNvPicPr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8562977" y="5943601"/>
            <a:ext cx="309563" cy="241300"/>
          </a:xfrm>
          <a:prstGeom prst="rect">
            <a:avLst/>
          </a:prstGeom>
          <a:noFill/>
        </p:spPr>
      </p:pic>
      <p:pic>
        <p:nvPicPr>
          <p:cNvPr id="1039" name="Picture 15" descr="artplus_nature_naturalcity42_f"/>
          <p:cNvPicPr>
            <a:picLocks noChangeAspect="1" noChangeArrowheads="1"/>
          </p:cNvPicPr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7926388" y="6334125"/>
            <a:ext cx="1370012" cy="523875"/>
          </a:xfrm>
          <a:prstGeom prst="rect">
            <a:avLst/>
          </a:prstGeom>
          <a:noFill/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1"/>
            <a:ext cx="8229600" cy="86836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 smtClean="0"/>
              <a:t>单击此处编辑母版标题样式</a:t>
            </a:r>
            <a:endParaRPr lang="en-US" altLang="zh-CN" dirty="0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200" b="1" i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Font typeface="Wingdings" panose="05000000000000000000" pitchFamily="2" charset="2"/>
        <a:buChar char="v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anose="05000000000000000000" pitchFamily="2" charset="2"/>
        <a:buChar char="§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6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oleObject" Target="../embeddings/oleObject2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32.xml"/><Relationship Id="rId7" Type="http://schemas.openxmlformats.org/officeDocument/2006/relationships/image" Target="../media/image29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28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tags" Target="../tags/tag33.xml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tags" Target="../tags/tag36.xml"/><Relationship Id="rId7" Type="http://schemas.openxmlformats.org/officeDocument/2006/relationships/image" Target="../media/image71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70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tags" Target="../tags/tag39.xml"/><Relationship Id="rId7" Type="http://schemas.openxmlformats.org/officeDocument/2006/relationships/image" Target="../media/image29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41.xml"/><Relationship Id="rId10" Type="http://schemas.openxmlformats.org/officeDocument/2006/relationships/image" Target="../media/image74.png"/><Relationship Id="rId4" Type="http://schemas.openxmlformats.org/officeDocument/2006/relationships/tags" Target="../tags/tag40.xml"/><Relationship Id="rId9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jpeg"/><Relationship Id="rId3" Type="http://schemas.openxmlformats.org/officeDocument/2006/relationships/image" Target="../media/image76.png"/><Relationship Id="rId7" Type="http://schemas.openxmlformats.org/officeDocument/2006/relationships/image" Target="../media/image80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11" Type="http://schemas.openxmlformats.org/officeDocument/2006/relationships/image" Target="../media/image84.jpeg"/><Relationship Id="rId5" Type="http://schemas.openxmlformats.org/officeDocument/2006/relationships/image" Target="../media/image78.png"/><Relationship Id="rId10" Type="http://schemas.openxmlformats.org/officeDocument/2006/relationships/image" Target="../media/image83.jpeg"/><Relationship Id="rId4" Type="http://schemas.openxmlformats.org/officeDocument/2006/relationships/image" Target="../media/image77.png"/><Relationship Id="rId9" Type="http://schemas.openxmlformats.org/officeDocument/2006/relationships/image" Target="../media/image8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image" Target="../media/image50.png"/><Relationship Id="rId18" Type="http://schemas.openxmlformats.org/officeDocument/2006/relationships/image" Target="../media/image88.png"/><Relationship Id="rId3" Type="http://schemas.openxmlformats.org/officeDocument/2006/relationships/tags" Target="../tags/tag44.xml"/><Relationship Id="rId7" Type="http://schemas.openxmlformats.org/officeDocument/2006/relationships/tags" Target="../tags/tag48.xml"/><Relationship Id="rId12" Type="http://schemas.openxmlformats.org/officeDocument/2006/relationships/image" Target="../media/image49.png"/><Relationship Id="rId17" Type="http://schemas.openxmlformats.org/officeDocument/2006/relationships/image" Target="../media/image87.png"/><Relationship Id="rId2" Type="http://schemas.openxmlformats.org/officeDocument/2006/relationships/tags" Target="../tags/tag43.xml"/><Relationship Id="rId16" Type="http://schemas.openxmlformats.org/officeDocument/2006/relationships/image" Target="../media/image44.png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image" Target="../media/image48.png"/><Relationship Id="rId5" Type="http://schemas.openxmlformats.org/officeDocument/2006/relationships/tags" Target="../tags/tag46.xml"/><Relationship Id="rId15" Type="http://schemas.openxmlformats.org/officeDocument/2006/relationships/image" Target="../media/image51.png"/><Relationship Id="rId10" Type="http://schemas.openxmlformats.org/officeDocument/2006/relationships/notesSlide" Target="../notesSlides/notesSlide4.xml"/><Relationship Id="rId19" Type="http://schemas.openxmlformats.org/officeDocument/2006/relationships/image" Target="../media/image89.png"/><Relationship Id="rId4" Type="http://schemas.openxmlformats.org/officeDocument/2006/relationships/tags" Target="../tags/tag45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8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7" Type="http://schemas.openxmlformats.org/officeDocument/2006/relationships/image" Target="../media/image97.jpe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9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file:///D:\tmp\2013&#38738;&#25945;&#36187;&#35270;&#39057;\obama.wmv" TargetMode="Externa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gif"/><Relationship Id="rId5" Type="http://schemas.openxmlformats.org/officeDocument/2006/relationships/image" Target="../media/image21.gif"/><Relationship Id="rId10" Type="http://schemas.openxmlformats.org/officeDocument/2006/relationships/image" Target="../media/image26.gif"/><Relationship Id="rId4" Type="http://schemas.openxmlformats.org/officeDocument/2006/relationships/image" Target="../media/image20.jpeg"/><Relationship Id="rId9" Type="http://schemas.openxmlformats.org/officeDocument/2006/relationships/image" Target="../media/image25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4.xml"/><Relationship Id="rId7" Type="http://schemas.openxmlformats.org/officeDocument/2006/relationships/image" Target="../media/image29.png"/><Relationship Id="rId12" Type="http://schemas.openxmlformats.org/officeDocument/2006/relationships/image" Target="../media/image32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8.png"/><Relationship Id="rId11" Type="http://schemas.openxmlformats.org/officeDocument/2006/relationships/image" Target="../media/image2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2.png"/><Relationship Id="rId4" Type="http://schemas.openxmlformats.org/officeDocument/2006/relationships/tags" Target="../tags/tag5.xml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tags" Target="../tags/tag8.xml"/><Relationship Id="rId7" Type="http://schemas.openxmlformats.org/officeDocument/2006/relationships/image" Target="../media/image35.png"/><Relationship Id="rId12" Type="http://schemas.openxmlformats.org/officeDocument/2006/relationships/image" Target="../media/image40.png"/><Relationship Id="rId2" Type="http://schemas.openxmlformats.org/officeDocument/2006/relationships/tags" Target="../tags/tag7.xml"/><Relationship Id="rId16" Type="http://schemas.openxmlformats.org/officeDocument/2006/relationships/image" Target="../media/image44.png"/><Relationship Id="rId1" Type="http://schemas.openxmlformats.org/officeDocument/2006/relationships/tags" Target="../tags/tag6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5" Type="http://schemas.openxmlformats.org/officeDocument/2006/relationships/image" Target="../media/image43.png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44.png"/><Relationship Id="rId18" Type="http://schemas.openxmlformats.org/officeDocument/2006/relationships/image" Target="../media/image51.png"/><Relationship Id="rId3" Type="http://schemas.openxmlformats.org/officeDocument/2006/relationships/tags" Target="../tags/tag10.xml"/><Relationship Id="rId21" Type="http://schemas.openxmlformats.org/officeDocument/2006/relationships/image" Target="../media/image40.png"/><Relationship Id="rId7" Type="http://schemas.openxmlformats.org/officeDocument/2006/relationships/tags" Target="../tags/tag14.xml"/><Relationship Id="rId12" Type="http://schemas.openxmlformats.org/officeDocument/2006/relationships/image" Target="../media/image46.jpeg"/><Relationship Id="rId17" Type="http://schemas.openxmlformats.org/officeDocument/2006/relationships/image" Target="../media/image50.png"/><Relationship Id="rId2" Type="http://schemas.openxmlformats.org/officeDocument/2006/relationships/tags" Target="../tags/tag9.xml"/><Relationship Id="rId16" Type="http://schemas.openxmlformats.org/officeDocument/2006/relationships/image" Target="../media/image49.png"/><Relationship Id="rId20" Type="http://schemas.openxmlformats.org/officeDocument/2006/relationships/image" Target="../media/image39.png"/><Relationship Id="rId1" Type="http://schemas.openxmlformats.org/officeDocument/2006/relationships/vmlDrawing" Target="../drawings/vmlDrawing1.v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2.xml"/><Relationship Id="rId24" Type="http://schemas.openxmlformats.org/officeDocument/2006/relationships/image" Target="../media/image43.png"/><Relationship Id="rId5" Type="http://schemas.openxmlformats.org/officeDocument/2006/relationships/tags" Target="../tags/tag12.xml"/><Relationship Id="rId15" Type="http://schemas.openxmlformats.org/officeDocument/2006/relationships/image" Target="../media/image48.png"/><Relationship Id="rId23" Type="http://schemas.openxmlformats.org/officeDocument/2006/relationships/image" Target="../media/image42.png"/><Relationship Id="rId10" Type="http://schemas.openxmlformats.org/officeDocument/2006/relationships/tags" Target="../tags/tag17.xml"/><Relationship Id="rId19" Type="http://schemas.openxmlformats.org/officeDocument/2006/relationships/oleObject" Target="../embeddings/oleObject1.bin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47.png"/><Relationship Id="rId22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4.png"/><Relationship Id="rId3" Type="http://schemas.openxmlformats.org/officeDocument/2006/relationships/tags" Target="../tags/tag20.xml"/><Relationship Id="rId7" Type="http://schemas.openxmlformats.org/officeDocument/2006/relationships/image" Target="../media/image52.png"/><Relationship Id="rId12" Type="http://schemas.openxmlformats.org/officeDocument/2006/relationships/image" Target="../media/image56.png"/><Relationship Id="rId2" Type="http://schemas.openxmlformats.org/officeDocument/2006/relationships/tags" Target="../tags/tag19.xml"/><Relationship Id="rId16" Type="http://schemas.openxmlformats.org/officeDocument/2006/relationships/image" Target="../media/image58.png"/><Relationship Id="rId1" Type="http://schemas.openxmlformats.org/officeDocument/2006/relationships/tags" Target="../tags/tag18.xml"/><Relationship Id="rId6" Type="http://schemas.openxmlformats.org/officeDocument/2006/relationships/notesSlide" Target="../notesSlides/notesSlide1.xml"/><Relationship Id="rId11" Type="http://schemas.openxmlformats.org/officeDocument/2006/relationships/image" Target="../media/image55.png"/><Relationship Id="rId5" Type="http://schemas.openxmlformats.org/officeDocument/2006/relationships/slideLayout" Target="../slideLayouts/slideLayout2.xml"/><Relationship Id="rId15" Type="http://schemas.openxmlformats.org/officeDocument/2006/relationships/image" Target="../media/image57.jpeg"/><Relationship Id="rId10" Type="http://schemas.openxmlformats.org/officeDocument/2006/relationships/image" Target="../media/image54.jpeg"/><Relationship Id="rId4" Type="http://schemas.openxmlformats.org/officeDocument/2006/relationships/tags" Target="../tags/tag21.xml"/><Relationship Id="rId9" Type="http://schemas.openxmlformats.org/officeDocument/2006/relationships/image" Target="../media/image53.png"/><Relationship Id="rId14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image" Target="../media/image61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19.png"/><Relationship Id="rId3" Type="http://schemas.openxmlformats.org/officeDocument/2006/relationships/tags" Target="../tags/tag27.xml"/><Relationship Id="rId7" Type="http://schemas.openxmlformats.org/officeDocument/2006/relationships/image" Target="../media/image29.png"/><Relationship Id="rId12" Type="http://schemas.openxmlformats.org/officeDocument/2006/relationships/image" Target="../media/image1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5.png"/><Relationship Id="rId5" Type="http://schemas.openxmlformats.org/officeDocument/2006/relationships/tags" Target="../tags/tag29.xml"/><Relationship Id="rId10" Type="http://schemas.openxmlformats.org/officeDocument/2006/relationships/image" Target="../media/image64.png"/><Relationship Id="rId4" Type="http://schemas.openxmlformats.org/officeDocument/2006/relationships/tags" Target="../tags/tag28.xml"/><Relationship Id="rId9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auto">
          <a:xfrm>
            <a:off x="285720" y="4437601"/>
            <a:ext cx="6624637" cy="22775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讲授课程：概率论与数理统计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授课对象：本科二年级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课程类型：基础必修课</a:t>
            </a:r>
          </a:p>
          <a:p>
            <a:pPr marL="0" marR="0" lvl="0" indent="0" algn="l" defTabSz="914400" rtl="0" eaLnBrk="1" fontAlgn="base" latinLnBrk="0" hangingPunct="1">
              <a:lnSpc>
                <a:spcPts val="3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参赛选手：荣耀华</a:t>
            </a:r>
          </a:p>
        </p:txBody>
      </p:sp>
      <p:sp>
        <p:nvSpPr>
          <p:cNvPr id="3" name="Text Box 4"/>
          <p:cNvSpPr txBox="1">
            <a:spLocks noChangeArrowheads="1"/>
          </p:cNvSpPr>
          <p:nvPr/>
        </p:nvSpPr>
        <p:spPr bwMode="auto">
          <a:xfrm>
            <a:off x="-214346" y="881004"/>
            <a:ext cx="9144000" cy="1107996"/>
          </a:xfrm>
          <a:prstGeom prst="rect">
            <a:avLst/>
          </a:prstGeom>
          <a:noFill/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</a:rPr>
              <a:t>§</a:t>
            </a:r>
            <a:r>
              <a:rPr kumimoji="0" lang="en-US" altLang="zh-CN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  <a:cs typeface="Arial Unicode MS" pitchFamily="34" charset="-122"/>
              </a:rPr>
              <a:t>1.4  </a:t>
            </a:r>
            <a:r>
              <a:rPr kumimoji="0" lang="zh-CN" altLang="en-US" sz="6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宋体" pitchFamily="2" charset="-122"/>
                <a:cs typeface="Arial Unicode MS" pitchFamily="34" charset="-122"/>
              </a:rPr>
              <a:t>贝叶斯公式</a:t>
            </a:r>
            <a:endParaRPr kumimoji="0" lang="zh-CN" altLang="en-US" sz="66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-180000" y="1917000"/>
          <a:ext cx="9542386" cy="3449175"/>
        </p:xfrm>
        <a:graphic>
          <a:graphicData uri="http://schemas.openxmlformats.org/presentationml/2006/ole">
            <p:oleObj spid="_x0000_s56322" name="Acrobat Document" r:id="rId4" imgW="17733277" imgH="6408975" progId="AcroExch.Document.DC">
              <p:embed/>
            </p:oleObj>
          </a:graphicData>
        </a:graphic>
      </p:graphicFrame>
      <p:sp>
        <p:nvSpPr>
          <p:cNvPr id="5" name="椭圆 4"/>
          <p:cNvSpPr/>
          <p:nvPr/>
        </p:nvSpPr>
        <p:spPr>
          <a:xfrm>
            <a:off x="8244000" y="4005000"/>
            <a:ext cx="900000" cy="864000"/>
          </a:xfrm>
          <a:prstGeom prst="ellipse">
            <a:avLst/>
          </a:prstGeom>
          <a:noFill/>
          <a:ln w="571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96000" y="1051476"/>
            <a:ext cx="8280000" cy="5340227"/>
            <a:chOff x="396000" y="1051476"/>
            <a:chExt cx="8280000" cy="5340227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6000" y="1051476"/>
              <a:ext cx="8208000" cy="1009524"/>
            </a:xfrm>
            <a:prstGeom prst="rect">
              <a:avLst/>
            </a:prstGeom>
          </p:spPr>
        </p:pic>
        <p:pic>
          <p:nvPicPr>
            <p:cNvPr id="6" name="图片 5" descr="图片1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6000" y="2057625"/>
              <a:ext cx="8280000" cy="4334078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84000" y="2133000"/>
            <a:ext cx="3809524" cy="2666666"/>
          </a:xfrm>
          <a:prstGeom prst="rect">
            <a:avLst/>
          </a:prstGeom>
        </p:spPr>
      </p:pic>
      <p:cxnSp>
        <p:nvCxnSpPr>
          <p:cNvPr id="10" name="直接连接符 9"/>
          <p:cNvCxnSpPr/>
          <p:nvPr/>
        </p:nvCxnSpPr>
        <p:spPr>
          <a:xfrm>
            <a:off x="3060000" y="5255280"/>
            <a:ext cx="4032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标题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美国总统大选</a:t>
            </a:r>
            <a:endParaRPr lang="zh-CN" alt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31" presetClass="exit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22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3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grpSp>
        <p:nvGrpSpPr>
          <p:cNvPr id="4" name="Group 10"/>
          <p:cNvGrpSpPr>
            <a:grpSpLocks/>
          </p:cNvGrpSpPr>
          <p:nvPr/>
        </p:nvGrpSpPr>
        <p:grpSpPr bwMode="auto">
          <a:xfrm>
            <a:off x="684213" y="1033463"/>
            <a:ext cx="1439862" cy="720725"/>
            <a:chOff x="0" y="0"/>
            <a:chExt cx="1429" cy="454"/>
          </a:xfrm>
        </p:grpSpPr>
        <p:grpSp>
          <p:nvGrpSpPr>
            <p:cNvPr id="5" name="Group 11"/>
            <p:cNvGrpSpPr>
              <a:grpSpLocks/>
            </p:cNvGrpSpPr>
            <p:nvPr/>
          </p:nvGrpSpPr>
          <p:grpSpPr bwMode="auto">
            <a:xfrm>
              <a:off x="0" y="0"/>
              <a:ext cx="1429" cy="454"/>
              <a:chOff x="0" y="0"/>
              <a:chExt cx="2902" cy="635"/>
            </a:xfrm>
          </p:grpSpPr>
          <p:sp>
            <p:nvSpPr>
              <p:cNvPr id="7" name="AutoShape 12"/>
              <p:cNvSpPr>
                <a:spLocks noChangeArrowheads="1"/>
              </p:cNvSpPr>
              <p:nvPr/>
            </p:nvSpPr>
            <p:spPr bwMode="auto">
              <a:xfrm rot="-5400000">
                <a:off x="1131" y="-1133"/>
                <a:ext cx="635" cy="2902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tx1"/>
                  </a:gs>
                  <a:gs pos="100000">
                    <a:schemeClr val="accent1"/>
                  </a:gs>
                </a:gsLst>
                <a:lin ang="189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eaLnBrk="1" hangingPunct="1">
                  <a:buFont typeface="Arial" charset="0"/>
                  <a:buNone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8" name="AutoShape 13"/>
              <p:cNvSpPr>
                <a:spLocks noChangeArrowheads="1"/>
              </p:cNvSpPr>
              <p:nvPr/>
            </p:nvSpPr>
            <p:spPr bwMode="auto">
              <a:xfrm rot="-5400000">
                <a:off x="1222" y="-1043"/>
                <a:ext cx="467" cy="2736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accent1"/>
                  </a:gs>
                  <a:gs pos="100000">
                    <a:schemeClr val="tx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rot="10800000" wrap="none" anchor="ctr"/>
              <a:lstStyle/>
              <a:p>
                <a:pPr eaLnBrk="1" hangingPunct="1">
                  <a:buFont typeface="Arial" charset="0"/>
                  <a:buNone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6" name="Text Box 33"/>
            <p:cNvSpPr txBox="1">
              <a:spLocks noChangeArrowheads="1"/>
            </p:cNvSpPr>
            <p:nvPr/>
          </p:nvSpPr>
          <p:spPr bwMode="auto">
            <a:xfrm>
              <a:off x="76" y="0"/>
              <a:ext cx="1262" cy="3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hangingPunct="1">
                <a:buFont typeface="Arial" charset="0"/>
                <a:buNone/>
              </a:pPr>
              <a:r>
                <a:rPr lang="zh-CN" altLang="en-US" sz="3200" b="1" dirty="0">
                  <a:solidFill>
                    <a:srgbClr val="FFFF00"/>
                  </a:solidFill>
                  <a:ea typeface="隶书" pitchFamily="49" charset="-122"/>
                </a:rPr>
                <a:t>应用</a:t>
              </a:r>
              <a:endParaRPr lang="en-US" altLang="zh-CN" sz="3200" b="1" dirty="0">
                <a:solidFill>
                  <a:srgbClr val="FFFF00"/>
                </a:solidFill>
                <a:ea typeface="隶书" pitchFamily="49" charset="-122"/>
              </a:endParaRPr>
            </a:p>
          </p:txBody>
        </p:sp>
      </p:grp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504000" y="1701000"/>
            <a:ext cx="84600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估计大约有千分之一的人患有这种病。    </a:t>
            </a:r>
            <a:endParaRPr lang="en-US" altLang="zh-CN" sz="3200" b="1" dirty="0" smtClean="0">
              <a:latin typeface="宋体" charset="-122"/>
            </a:endParaRPr>
          </a:p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    资料显示，某项艾滋病血液检测的灵敏度（即艾滋病患者检查为阳性的概率）为</a:t>
            </a:r>
            <a:r>
              <a:rPr lang="en-US" altLang="zh-CN" sz="3200" b="1" dirty="0" smtClean="0">
                <a:latin typeface="宋体" charset="-122"/>
              </a:rPr>
              <a:t>0.95</a:t>
            </a:r>
            <a:r>
              <a:rPr lang="zh-CN" altLang="en-US" sz="3200" b="1" dirty="0" smtClean="0">
                <a:latin typeface="宋体" charset="-122"/>
              </a:rPr>
              <a:t>，而对非艾滋病患者的检测准确率为</a:t>
            </a:r>
            <a:r>
              <a:rPr lang="en-US" altLang="zh-CN" sz="3200" b="1" dirty="0" smtClean="0">
                <a:latin typeface="宋体" charset="-122"/>
              </a:rPr>
              <a:t>0.99</a:t>
            </a:r>
            <a:r>
              <a:rPr lang="zh-CN" altLang="en-US" sz="3200" b="1" dirty="0" smtClean="0">
                <a:latin typeface="宋体" charset="-122"/>
              </a:rPr>
              <a:t>。</a:t>
            </a:r>
            <a:endParaRPr lang="en-US" altLang="zh-CN" sz="3200" b="1" dirty="0" smtClean="0">
              <a:latin typeface="宋体" charset="-122"/>
            </a:endParaRPr>
          </a:p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en-US" altLang="zh-CN" sz="3200" b="1" dirty="0" smtClean="0">
                <a:solidFill>
                  <a:srgbClr val="BD380D"/>
                </a:solidFill>
                <a:latin typeface="宋体" charset="-122"/>
              </a:rPr>
              <a:t>    </a:t>
            </a:r>
            <a:r>
              <a:rPr lang="zh-CN" altLang="en-US" sz="3200" b="1" dirty="0" smtClean="0">
                <a:solidFill>
                  <a:srgbClr val="BD380D"/>
                </a:solidFill>
                <a:latin typeface="宋体" charset="-122"/>
              </a:rPr>
              <a:t>如果一个人血液检查呈阳性，问此人是艾滋病患者的概率是多少？</a:t>
            </a:r>
            <a:endParaRPr lang="zh-CN" altLang="en-US" sz="3200" b="1" dirty="0">
              <a:solidFill>
                <a:srgbClr val="BD380D"/>
              </a:solidFill>
              <a:latin typeface="宋体" charset="-122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1368000" y="1038199"/>
            <a:ext cx="8460000" cy="62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lnSpc>
                <a:spcPct val="125000"/>
              </a:lnSpc>
              <a:buFont typeface="Arial" charset="0"/>
              <a:buNone/>
            </a:pPr>
            <a:r>
              <a:rPr lang="zh-CN" altLang="en-US" sz="3200" b="1" dirty="0" smtClean="0">
                <a:latin typeface="宋体" charset="-122"/>
              </a:rPr>
              <a:t>    美国是一个艾滋病比较流行的国家，</a:t>
            </a:r>
            <a:endParaRPr lang="zh-CN" altLang="en-US" sz="3200" b="1" dirty="0">
              <a:latin typeface="宋体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750"/>
                            </p:stCondLst>
                            <p:childTnLst>
                              <p:par>
                                <p:cTn id="1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utoUpdateAnimBg="0"/>
      <p:bldP spid="10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艾滋病诊断</a:t>
            </a:r>
            <a:endParaRPr lang="zh-CN" altLang="en-US" i="0" dirty="0"/>
          </a:p>
        </p:txBody>
      </p:sp>
      <p:grpSp>
        <p:nvGrpSpPr>
          <p:cNvPr id="3" name="Group 6"/>
          <p:cNvGrpSpPr/>
          <p:nvPr/>
        </p:nvGrpSpPr>
        <p:grpSpPr bwMode="auto">
          <a:xfrm>
            <a:off x="5429256" y="1213924"/>
            <a:ext cx="2503241" cy="2025319"/>
            <a:chOff x="2315" y="2481"/>
            <a:chExt cx="4796" cy="1403"/>
          </a:xfrm>
        </p:grpSpPr>
        <p:grpSp>
          <p:nvGrpSpPr>
            <p:cNvPr id="4" name="Group 7"/>
            <p:cNvGrpSpPr/>
            <p:nvPr/>
          </p:nvGrpSpPr>
          <p:grpSpPr bwMode="auto">
            <a:xfrm>
              <a:off x="2315" y="2481"/>
              <a:ext cx="4796" cy="1403"/>
              <a:chOff x="2315" y="2481"/>
              <a:chExt cx="4796" cy="1403"/>
            </a:xfrm>
          </p:grpSpPr>
          <p:sp>
            <p:nvSpPr>
              <p:cNvPr id="13" name="AutoShape 8"/>
              <p:cNvSpPr>
                <a:spLocks noChangeArrowheads="1"/>
              </p:cNvSpPr>
              <p:nvPr/>
            </p:nvSpPr>
            <p:spPr bwMode="gray">
              <a:xfrm flipV="1">
                <a:off x="2385" y="2481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AutoShape 9"/>
              <p:cNvSpPr>
                <a:spLocks noChangeArrowheads="1"/>
              </p:cNvSpPr>
              <p:nvPr/>
            </p:nvSpPr>
            <p:spPr bwMode="gray">
              <a:xfrm>
                <a:off x="2315" y="2834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2418" y="3039"/>
              <a:ext cx="4637" cy="699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 algn="ctr">
              <a:solidFill>
                <a:srgbClr val="F8F8F8"/>
              </a:solidFill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800" b="1" dirty="0" smtClean="0">
                  <a:latin typeface="宋体" charset="-122"/>
                </a:rPr>
                <a:t>血液检查</a:t>
              </a:r>
              <a:endParaRPr lang="en-US" altLang="zh-CN" sz="2800" b="1" dirty="0" smtClean="0">
                <a:latin typeface="宋体" charset="-122"/>
              </a:endParaRPr>
            </a:p>
            <a:p>
              <a:pPr algn="ctr"/>
              <a:r>
                <a:rPr lang="zh-CN" altLang="en-US" sz="2800" b="1" dirty="0" smtClean="0">
                  <a:latin typeface="宋体" charset="-122"/>
                </a:rPr>
                <a:t>呈阳性</a:t>
              </a:r>
              <a:endParaRPr lang="zh-CN" altLang="en-US" sz="2900" dirty="0"/>
            </a:p>
          </p:txBody>
        </p:sp>
      </p:grpSp>
      <p:grpSp>
        <p:nvGrpSpPr>
          <p:cNvPr id="7" name="组合 2"/>
          <p:cNvGrpSpPr/>
          <p:nvPr/>
        </p:nvGrpSpPr>
        <p:grpSpPr>
          <a:xfrm>
            <a:off x="2916000" y="5357826"/>
            <a:ext cx="1714512" cy="935484"/>
            <a:chOff x="1142976" y="5097744"/>
            <a:chExt cx="1714512" cy="935484"/>
          </a:xfrm>
        </p:grpSpPr>
        <p:pic>
          <p:nvPicPr>
            <p:cNvPr id="16" name="Picture 22" descr="kk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2976" y="5097744"/>
              <a:ext cx="1714512" cy="935484"/>
            </a:xfrm>
            <a:prstGeom prst="rect">
              <a:avLst/>
            </a:prstGeom>
            <a:noFill/>
          </p:spPr>
        </p:pic>
        <p:pic>
          <p:nvPicPr>
            <p:cNvPr id="17" name="图片 16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1142976" y="5357826"/>
              <a:ext cx="1658463" cy="454298"/>
            </a:xfrm>
            <a:prstGeom prst="rect">
              <a:avLst/>
            </a:prstGeom>
          </p:spPr>
        </p:pic>
      </p:grpSp>
      <p:grpSp>
        <p:nvGrpSpPr>
          <p:cNvPr id="11" name="组合 4"/>
          <p:cNvGrpSpPr/>
          <p:nvPr/>
        </p:nvGrpSpPr>
        <p:grpSpPr>
          <a:xfrm>
            <a:off x="2551441" y="4152232"/>
            <a:ext cx="7715304" cy="523220"/>
            <a:chOff x="928662" y="4000504"/>
            <a:chExt cx="7715304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1643042" y="4000504"/>
              <a:ext cx="7000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此人是艾滋病患者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928662" y="4071943"/>
              <a:ext cx="795100" cy="306997"/>
            </a:xfrm>
            <a:prstGeom prst="rect">
              <a:avLst/>
            </a:prstGeom>
          </p:spPr>
        </p:pic>
      </p:grpSp>
      <p:grpSp>
        <p:nvGrpSpPr>
          <p:cNvPr id="15" name="组合 5"/>
          <p:cNvGrpSpPr/>
          <p:nvPr/>
        </p:nvGrpSpPr>
        <p:grpSpPr>
          <a:xfrm>
            <a:off x="2551441" y="4695638"/>
            <a:ext cx="7162442" cy="523220"/>
            <a:chOff x="928662" y="4449409"/>
            <a:chExt cx="7162442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1661684" y="4449409"/>
              <a:ext cx="6429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此人是非艾滋病患者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6" name="图片 25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928662" y="4572009"/>
              <a:ext cx="795100" cy="306997"/>
            </a:xfrm>
            <a:prstGeom prst="rect">
              <a:avLst/>
            </a:prstGeom>
          </p:spPr>
        </p:pic>
      </p:grpSp>
      <p:sp>
        <p:nvSpPr>
          <p:cNvPr id="10" name="Freeform 8 3"/>
          <p:cNvSpPr/>
          <p:nvPr/>
        </p:nvSpPr>
        <p:spPr bwMode="gray">
          <a:xfrm rot="21126860">
            <a:off x="3250992" y="1130524"/>
            <a:ext cx="2498903" cy="7016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rgbClr val="BD380D"/>
          </a:solidFill>
          <a:ln w="0">
            <a:solidFill>
              <a:srgbClr val="FF0000"/>
            </a:solidFill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5142400" y="715559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i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2" name="Text Box 78"/>
          <p:cNvSpPr txBox="1">
            <a:spLocks noChangeArrowheads="1"/>
          </p:cNvSpPr>
          <p:nvPr/>
        </p:nvSpPr>
        <p:spPr bwMode="auto">
          <a:xfrm>
            <a:off x="4774532" y="544500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1980000" y="5445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求</a:t>
            </a:r>
            <a:endParaRPr lang="zh-CN" altLang="en-US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945093" y="3573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令</a:t>
            </a:r>
            <a:endParaRPr lang="zh-CN" altLang="en-US" sz="3200" b="1" dirty="0"/>
          </a:p>
        </p:txBody>
      </p:sp>
      <p:grpSp>
        <p:nvGrpSpPr>
          <p:cNvPr id="20" name="组合 44"/>
          <p:cNvGrpSpPr/>
          <p:nvPr/>
        </p:nvGrpSpPr>
        <p:grpSpPr>
          <a:xfrm>
            <a:off x="2551441" y="3574431"/>
            <a:ext cx="8572559" cy="523220"/>
            <a:chOff x="1543441" y="3574431"/>
            <a:chExt cx="8572559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2257820" y="3574431"/>
              <a:ext cx="7858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血液检查呈阳性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41" name="图片 40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1543441" y="3674527"/>
              <a:ext cx="763337" cy="312275"/>
            </a:xfrm>
            <a:prstGeom prst="rect">
              <a:avLst/>
            </a:prstGeom>
          </p:spPr>
        </p:pic>
      </p:grpSp>
      <p:grpSp>
        <p:nvGrpSpPr>
          <p:cNvPr id="32" name="组合 37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33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34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5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6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7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8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做预测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40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45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6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7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49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404000" y="1355489"/>
            <a:ext cx="3769597" cy="1036476"/>
            <a:chOff x="1404000" y="1355489"/>
            <a:chExt cx="3769597" cy="1036476"/>
          </a:xfrm>
        </p:grpSpPr>
        <p:sp>
          <p:nvSpPr>
            <p:cNvPr id="8" name="Freeform 8 1"/>
            <p:cNvSpPr/>
            <p:nvPr/>
          </p:nvSpPr>
          <p:spPr bwMode="gray">
            <a:xfrm rot="13107620">
              <a:off x="3548518" y="1355489"/>
              <a:ext cx="1625079" cy="1036476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404000" y="1485000"/>
              <a:ext cx="2376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/>
                <a:t>艾滋病患者</a:t>
              </a:r>
              <a:endParaRPr lang="zh-CN" altLang="en-US" sz="3000" b="1" dirty="0"/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1044000" y="1989000"/>
            <a:ext cx="3993398" cy="1525327"/>
            <a:chOff x="1044000" y="2334255"/>
            <a:chExt cx="3993398" cy="1525327"/>
          </a:xfrm>
        </p:grpSpPr>
        <p:sp>
          <p:nvSpPr>
            <p:cNvPr id="9" name="Freeform 8 2"/>
            <p:cNvSpPr/>
            <p:nvPr/>
          </p:nvSpPr>
          <p:spPr bwMode="gray">
            <a:xfrm rot="7456423">
              <a:off x="3682196" y="2504380"/>
              <a:ext cx="1525327" cy="1185077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044000" y="2905780"/>
              <a:ext cx="252000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b="1" dirty="0" smtClean="0"/>
                <a:t>非艾滋病患者</a:t>
              </a:r>
              <a:endParaRPr lang="zh-CN" altLang="en-US" sz="30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500"/>
                            </p:stCondLst>
                            <p:childTnLst>
                              <p:par>
                                <p:cTn id="2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bldLvl="0" animBg="1"/>
      <p:bldP spid="31" grpId="1" bldLvl="0" animBg="1"/>
      <p:bldP spid="42" grpId="0" bldLvl="0" animBg="1"/>
      <p:bldP spid="42" grpId="1" bldLvl="0" animBg="1"/>
      <p:bldP spid="43" grpId="0"/>
      <p:bldP spid="4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grpSp>
        <p:nvGrpSpPr>
          <p:cNvPr id="52" name="组合 51"/>
          <p:cNvGrpSpPr/>
          <p:nvPr/>
        </p:nvGrpSpPr>
        <p:grpSpPr>
          <a:xfrm>
            <a:off x="396000" y="3434620"/>
            <a:ext cx="8319372" cy="1218380"/>
            <a:chOff x="396000" y="3434620"/>
            <a:chExt cx="8319372" cy="1218380"/>
          </a:xfrm>
        </p:grpSpPr>
        <p:grpSp>
          <p:nvGrpSpPr>
            <p:cNvPr id="3" name="组合 8"/>
            <p:cNvGrpSpPr/>
            <p:nvPr/>
          </p:nvGrpSpPr>
          <p:grpSpPr>
            <a:xfrm>
              <a:off x="396000" y="3434620"/>
              <a:ext cx="8319372" cy="651155"/>
              <a:chOff x="396000" y="1934422"/>
              <a:chExt cx="8319372" cy="651155"/>
            </a:xfrm>
          </p:grpSpPr>
          <p:sp>
            <p:nvSpPr>
              <p:cNvPr id="5" name="AutoShape 17 1 1"/>
              <p:cNvSpPr>
                <a:spLocks noChangeArrowheads="1"/>
              </p:cNvSpPr>
              <p:nvPr/>
            </p:nvSpPr>
            <p:spPr bwMode="gray">
              <a:xfrm>
                <a:off x="396000" y="1934422"/>
                <a:ext cx="8319372" cy="642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68000" y="2000802"/>
                <a:ext cx="801213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/>
                  <a:t>某人是艾滋病患者，血液检查呈阳性的概率</a:t>
                </a:r>
                <a:endParaRPr lang="zh-CN" altLang="en-US" sz="3200" b="1" dirty="0"/>
              </a:p>
            </p:txBody>
          </p:sp>
        </p:grpSp>
        <p:pic>
          <p:nvPicPr>
            <p:cNvPr id="49" name="图片 48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3071804" y="4296689"/>
              <a:ext cx="2415235" cy="356311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324000" y="4805991"/>
            <a:ext cx="8428627" cy="1236108"/>
            <a:chOff x="324000" y="4805991"/>
            <a:chExt cx="8428627" cy="1236108"/>
          </a:xfrm>
        </p:grpSpPr>
        <p:grpSp>
          <p:nvGrpSpPr>
            <p:cNvPr id="4" name="组合 9"/>
            <p:cNvGrpSpPr/>
            <p:nvPr/>
          </p:nvGrpSpPr>
          <p:grpSpPr>
            <a:xfrm>
              <a:off x="324000" y="4805991"/>
              <a:ext cx="8428627" cy="783008"/>
              <a:chOff x="570600" y="1626312"/>
              <a:chExt cx="8257060" cy="895873"/>
            </a:xfrm>
          </p:grpSpPr>
          <p:sp>
            <p:nvSpPr>
              <p:cNvPr id="11" name="AutoShape 17 2"/>
              <p:cNvSpPr>
                <a:spLocks noChangeArrowheads="1"/>
              </p:cNvSpPr>
              <p:nvPr/>
            </p:nvSpPr>
            <p:spPr bwMode="gray">
              <a:xfrm>
                <a:off x="570600" y="1626312"/>
                <a:ext cx="8216242" cy="895873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5034" y="1698403"/>
                <a:ext cx="8252626" cy="669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3200" b="1" dirty="0" smtClean="0"/>
                  <a:t>某人是非艾滋病患者，血液检查呈阳性的概率</a:t>
                </a:r>
                <a:endParaRPr lang="zh-CN" altLang="en-US" sz="3200" b="1" dirty="0"/>
              </a:p>
            </p:txBody>
          </p:sp>
        </p:grpSp>
        <p:pic>
          <p:nvPicPr>
            <p:cNvPr id="48" name="图片 47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3047924" y="5685788"/>
              <a:ext cx="2404567" cy="356311"/>
            </a:xfrm>
            <a:prstGeom prst="rect">
              <a:avLst/>
            </a:prstGeom>
          </p:spPr>
        </p:pic>
      </p:grpSp>
      <p:sp>
        <p:nvSpPr>
          <p:cNvPr id="34" name="菱形 33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菱形 34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菱形 35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菱形 36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菱形 37"/>
          <p:cNvSpPr/>
          <p:nvPr/>
        </p:nvSpPr>
        <p:spPr>
          <a:xfrm>
            <a:off x="12700" y="12700"/>
            <a:ext cx="12700" cy="1270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37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20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21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26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7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做预测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8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29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0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1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2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3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396000" y="1951331"/>
            <a:ext cx="8568000" cy="1261669"/>
            <a:chOff x="396000" y="1629000"/>
            <a:chExt cx="8568000" cy="1261669"/>
          </a:xfrm>
        </p:grpSpPr>
        <p:sp>
          <p:nvSpPr>
            <p:cNvPr id="17" name="AutoShape 17 1 2"/>
            <p:cNvSpPr>
              <a:spLocks noChangeArrowheads="1"/>
            </p:cNvSpPr>
            <p:nvPr/>
          </p:nvSpPr>
          <p:spPr bwMode="gray">
            <a:xfrm>
              <a:off x="396000" y="1634620"/>
              <a:ext cx="8286776" cy="71438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rgbClr val="92D050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428596" y="1629000"/>
              <a:ext cx="8535404" cy="604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/>
                <a:t>美国艾滋病患者、非艾滋病患者的概率分别为</a:t>
              </a:r>
              <a:endParaRPr lang="zh-CN" altLang="en-US" sz="2800" b="1" dirty="0"/>
            </a:p>
          </p:txBody>
        </p:sp>
        <p:pic>
          <p:nvPicPr>
            <p:cNvPr id="46" name="图片 45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2307404" y="2534358"/>
              <a:ext cx="4881677" cy="356311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艾滋病诊断</a:t>
            </a:r>
            <a:endParaRPr lang="zh-CN" altLang="en-US" dirty="0"/>
          </a:p>
        </p:txBody>
      </p:sp>
      <p:pic>
        <p:nvPicPr>
          <p:cNvPr id="4" name="图片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756000" y="1629000"/>
            <a:ext cx="1971327" cy="540000"/>
          </a:xfrm>
          <a:prstGeom prst="rect">
            <a:avLst/>
          </a:prstGeom>
        </p:spPr>
      </p:pic>
      <p:pic>
        <p:nvPicPr>
          <p:cNvPr id="40" name="图片 39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1937969" y="4653000"/>
            <a:ext cx="5934462" cy="972000"/>
          </a:xfrm>
          <a:prstGeom prst="rect">
            <a:avLst/>
          </a:prstGeom>
        </p:spPr>
      </p:pic>
      <p:pic>
        <p:nvPicPr>
          <p:cNvPr id="6" name="图片 5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1929989" y="3457639"/>
            <a:ext cx="6365114" cy="972000"/>
          </a:xfrm>
          <a:prstGeom prst="rect">
            <a:avLst/>
          </a:prstGeom>
        </p:spPr>
      </p:pic>
      <p:pic>
        <p:nvPicPr>
          <p:cNvPr id="41" name="图片 40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1929988" y="5733000"/>
            <a:ext cx="1513865" cy="324000"/>
          </a:xfrm>
          <a:prstGeom prst="rect">
            <a:avLst/>
          </a:prstGeom>
        </p:spPr>
      </p:pic>
      <p:pic>
        <p:nvPicPr>
          <p:cNvPr id="8" name="图片 7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1929990" y="2493023"/>
            <a:ext cx="1909286" cy="972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340000" y="2277000"/>
            <a:ext cx="1440000" cy="720000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412000" y="2997064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2889322" y="1285860"/>
            <a:ext cx="3122677" cy="1019654"/>
          </a:xfrm>
          <a:prstGeom prst="wedgeEllipseCallout">
            <a:avLst/>
          </a:prstGeom>
          <a:solidFill>
            <a:schemeClr val="accent1">
              <a:alpha val="78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乘法公式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4139655" y="2268520"/>
            <a:ext cx="3096344" cy="872480"/>
          </a:xfrm>
          <a:prstGeom prst="wedgeEllipseCallout">
            <a:avLst/>
          </a:prstGeom>
          <a:solidFill>
            <a:schemeClr val="accent1">
              <a:alpha val="77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全概率公式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" name="组合 26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28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29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0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32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3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做决策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4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35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6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7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8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39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96000" y="4883340"/>
            <a:ext cx="8748000" cy="1569660"/>
            <a:chOff x="900000" y="4941000"/>
            <a:chExt cx="7344001" cy="1467203"/>
          </a:xfrm>
        </p:grpSpPr>
        <p:sp>
          <p:nvSpPr>
            <p:cNvPr id="59" name="AutoShape 20"/>
            <p:cNvSpPr>
              <a:spLocks noChangeArrowheads="1"/>
            </p:cNvSpPr>
            <p:nvPr/>
          </p:nvSpPr>
          <p:spPr bwMode="gray">
            <a:xfrm>
              <a:off x="1188000" y="4941000"/>
              <a:ext cx="6768000" cy="11520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" name="Rectangle 21"/>
            <p:cNvSpPr>
              <a:spLocks noChangeArrowheads="1"/>
            </p:cNvSpPr>
            <p:nvPr/>
          </p:nvSpPr>
          <p:spPr bwMode="auto">
            <a:xfrm>
              <a:off x="1504445" y="4941000"/>
              <a:ext cx="6739556" cy="14672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3200" b="1" dirty="0" smtClean="0"/>
                <a:t>血液检查结果呈阳性的条件下，</a:t>
              </a:r>
              <a:endParaRPr lang="en-US" altLang="zh-CN" sz="3200" b="1" dirty="0" smtClean="0"/>
            </a:p>
            <a:p>
              <a:r>
                <a:rPr lang="zh-CN" altLang="en-US" sz="3200" b="1" dirty="0" smtClean="0"/>
                <a:t>此人是艾滋病患者的概率仅为</a:t>
              </a:r>
              <a:r>
                <a:rPr lang="en-US" altLang="zh-CN" sz="3200" b="1" dirty="0" smtClean="0"/>
                <a:t>0.087.</a:t>
              </a:r>
              <a:endParaRPr lang="zh-CN" altLang="en-US" sz="2800" b="1" dirty="0" smtClean="0"/>
            </a:p>
            <a:p>
              <a:pPr eaLnBrk="0" hangingPunct="0"/>
              <a:endParaRPr lang="en-US" altLang="zh-CN" sz="32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61" name="Oval 26"/>
            <p:cNvSpPr>
              <a:spLocks noChangeArrowheads="1"/>
            </p:cNvSpPr>
            <p:nvPr/>
          </p:nvSpPr>
          <p:spPr bwMode="gray">
            <a:xfrm>
              <a:off x="900000" y="53730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57" name="椭圆 56"/>
          <p:cNvSpPr/>
          <p:nvPr/>
        </p:nvSpPr>
        <p:spPr>
          <a:xfrm>
            <a:off x="6372000" y="5329586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4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0 L -0.004 -0.13796 " pathEditMode="relative" rAng="0" ptsTypes="AA">
                                      <p:cBhvr>
                                        <p:cTn id="8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69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.00023 L -0.00642 -0.23356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" y="-117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" decel="1000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1" presetClass="entr" presetSubtype="8" repeatCount="3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25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57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0" name="Rectangle 10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dirty="0" smtClean="0">
                <a:ea typeface="宋体" charset="-122"/>
              </a:rPr>
              <a:t>贝叶斯公式应用</a:t>
            </a:r>
            <a:endParaRPr lang="en-US" altLang="zh-CN" sz="4300" dirty="0">
              <a:ea typeface="宋体" charset="-122"/>
            </a:endParaRPr>
          </a:p>
        </p:txBody>
      </p:sp>
      <p:grpSp>
        <p:nvGrpSpPr>
          <p:cNvPr id="190" name="组合 189"/>
          <p:cNvGrpSpPr/>
          <p:nvPr/>
        </p:nvGrpSpPr>
        <p:grpSpPr>
          <a:xfrm>
            <a:off x="-285784" y="1597026"/>
            <a:ext cx="9429816" cy="5132388"/>
            <a:chOff x="-285784" y="1597026"/>
            <a:chExt cx="9429816" cy="5132388"/>
          </a:xfrm>
        </p:grpSpPr>
        <p:sp>
          <p:nvSpPr>
            <p:cNvPr id="15362" name="Oval 2"/>
            <p:cNvSpPr>
              <a:spLocks noChangeArrowheads="1"/>
            </p:cNvSpPr>
            <p:nvPr/>
          </p:nvSpPr>
          <p:spPr bwMode="gray">
            <a:xfrm>
              <a:off x="2355850" y="2438400"/>
              <a:ext cx="2743200" cy="2743200"/>
            </a:xfrm>
            <a:prstGeom prst="ellipse">
              <a:avLst/>
            </a:prstGeom>
            <a:solidFill>
              <a:schemeClr val="bg1">
                <a:alpha val="80000"/>
              </a:scheme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3" name="Oval 3"/>
            <p:cNvSpPr>
              <a:spLocks noChangeArrowheads="1"/>
            </p:cNvSpPr>
            <p:nvPr/>
          </p:nvSpPr>
          <p:spPr bwMode="gray">
            <a:xfrm>
              <a:off x="3498850" y="2952749"/>
              <a:ext cx="1619250" cy="1619251"/>
            </a:xfrm>
            <a:prstGeom prst="ellipse">
              <a:avLst/>
            </a:prstGeom>
            <a:solidFill>
              <a:srgbClr val="DCDCDC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4" name="Line 4"/>
            <p:cNvSpPr>
              <a:spLocks noChangeShapeType="1"/>
            </p:cNvSpPr>
            <p:nvPr/>
          </p:nvSpPr>
          <p:spPr bwMode="gray">
            <a:xfrm>
              <a:off x="2736850" y="3733800"/>
              <a:ext cx="1524000" cy="76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5" name="Line 5"/>
            <p:cNvSpPr>
              <a:spLocks noChangeShapeType="1"/>
            </p:cNvSpPr>
            <p:nvPr/>
          </p:nvSpPr>
          <p:spPr bwMode="gray">
            <a:xfrm>
              <a:off x="3575050" y="2590800"/>
              <a:ext cx="914400" cy="914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6" name="Line 6"/>
            <p:cNvSpPr>
              <a:spLocks noChangeShapeType="1"/>
            </p:cNvSpPr>
            <p:nvPr/>
          </p:nvSpPr>
          <p:spPr bwMode="gray">
            <a:xfrm flipH="1">
              <a:off x="3670300" y="4114801"/>
              <a:ext cx="819150" cy="14097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7" name="Line 7"/>
            <p:cNvSpPr>
              <a:spLocks noChangeShapeType="1"/>
            </p:cNvSpPr>
            <p:nvPr/>
          </p:nvSpPr>
          <p:spPr bwMode="gray">
            <a:xfrm>
              <a:off x="4870450" y="4038600"/>
              <a:ext cx="228600" cy="1524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8" name="Line 8"/>
            <p:cNvSpPr>
              <a:spLocks noChangeShapeType="1"/>
            </p:cNvSpPr>
            <p:nvPr/>
          </p:nvSpPr>
          <p:spPr bwMode="gray">
            <a:xfrm flipV="1">
              <a:off x="4870450" y="2743200"/>
              <a:ext cx="533400" cy="83820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69" name="Oval 9"/>
            <p:cNvSpPr>
              <a:spLocks noChangeArrowheads="1"/>
            </p:cNvSpPr>
            <p:nvPr/>
          </p:nvSpPr>
          <p:spPr bwMode="gray">
            <a:xfrm>
              <a:off x="4137025" y="3343275"/>
              <a:ext cx="895350" cy="895351"/>
            </a:xfrm>
            <a:prstGeom prst="ellipse">
              <a:avLst/>
            </a:prstGeom>
            <a:solidFill>
              <a:srgbClr val="C0C0C0">
                <a:alpha val="50000"/>
              </a:srgbClr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2" name="Group 11"/>
            <p:cNvGrpSpPr>
              <a:grpSpLocks/>
            </p:cNvGrpSpPr>
            <p:nvPr/>
          </p:nvGrpSpPr>
          <p:grpSpPr bwMode="auto">
            <a:xfrm>
              <a:off x="2660652" y="1600201"/>
              <a:ext cx="1146175" cy="1384300"/>
              <a:chOff x="2064" y="1008"/>
              <a:chExt cx="722" cy="872"/>
            </a:xfrm>
          </p:grpSpPr>
          <p:sp>
            <p:nvSpPr>
              <p:cNvPr id="15372" name="Oval 12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3" name="Group 13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374" name="Picture 14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375" name="Oval 15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tx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376" name="Picture 16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4" name="Group 17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5" name="Group 18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379" name="AutoShape 19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0" name="AutoShape 20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1" name="AutoShape 21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2" name="AutoShape 22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6" name="Group 23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384" name="AutoShape 24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5" name="AutoShape 25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6" name="AutoShape 26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387" name="AutoShape 27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7" name="Group 28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8" name="Group 29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390" name="AutoShape 30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1" name="AutoShape 31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2" name="AutoShape 32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3" name="AutoShape 33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9" name="Group 34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395" name="AutoShape 35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6" name="AutoShape 36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7" name="AutoShape 37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398" name="AutoShape 38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399" name="Rectangle 39"/>
              <p:cNvSpPr>
                <a:spLocks noChangeArrowheads="1"/>
              </p:cNvSpPr>
              <p:nvPr/>
            </p:nvSpPr>
            <p:spPr bwMode="gray">
              <a:xfrm>
                <a:off x="2157" y="1200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医疗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0" name="Group 40"/>
            <p:cNvGrpSpPr>
              <a:grpSpLocks/>
            </p:cNvGrpSpPr>
            <p:nvPr/>
          </p:nvGrpSpPr>
          <p:grpSpPr bwMode="auto">
            <a:xfrm>
              <a:off x="1671640" y="2997201"/>
              <a:ext cx="1146175" cy="1384300"/>
              <a:chOff x="2064" y="1008"/>
              <a:chExt cx="722" cy="872"/>
            </a:xfrm>
          </p:grpSpPr>
          <p:sp>
            <p:nvSpPr>
              <p:cNvPr id="15401" name="Oval 41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1" name="Group 42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03" name="Picture 43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04" name="Oval 44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05" name="Picture 45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2" name="Group 46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13" name="Group 47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08" name="AutoShape 48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09" name="AutoShape 49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0" name="AutoShape 50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1" name="AutoShape 51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4" name="Group 52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13" name="AutoShape 53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4" name="AutoShape 54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5" name="AutoShape 55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16" name="AutoShape 56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" name="Group 57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6" name="Group 58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19" name="AutoShape 59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0" name="AutoShape 60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1" name="AutoShape 61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2" name="AutoShape 62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7" name="Group 63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24" name="AutoShape 64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5" name="AutoShape 65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6" name="AutoShape 66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27" name="AutoShape 67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28" name="Rectangle 68"/>
              <p:cNvSpPr>
                <a:spLocks noChangeArrowheads="1"/>
              </p:cNvSpPr>
              <p:nvPr/>
            </p:nvSpPr>
            <p:spPr bwMode="gray">
              <a:xfrm>
                <a:off x="2150" y="1235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搜救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8" name="Group 69"/>
            <p:cNvGrpSpPr>
              <a:grpSpLocks/>
            </p:cNvGrpSpPr>
            <p:nvPr/>
          </p:nvGrpSpPr>
          <p:grpSpPr bwMode="auto">
            <a:xfrm>
              <a:off x="2784477" y="5345114"/>
              <a:ext cx="1146175" cy="1384300"/>
              <a:chOff x="2064" y="1008"/>
              <a:chExt cx="722" cy="872"/>
            </a:xfrm>
          </p:grpSpPr>
          <p:sp>
            <p:nvSpPr>
              <p:cNvPr id="15430" name="Oval 70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9" name="Group 71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32" name="Picture 72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33" name="Oval 73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accent1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34" name="Picture 74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0" name="Group 75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21" name="Group 76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37" name="AutoShape 77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38" name="AutoShape 78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39" name="AutoShape 79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0" name="AutoShape 80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22" name="Group 81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42" name="AutoShape 82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3" name="AutoShape 83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4" name="AutoShape 84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45" name="AutoShape 85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23" name="Group 86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24" name="Group 87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48" name="AutoShape 88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49" name="AutoShape 89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0" name="AutoShape 90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1" name="AutoShape 91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25" name="Group 92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53" name="AutoShape 93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4" name="AutoShape 94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5" name="AutoShape 95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56" name="AutoShape 96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57" name="Rectangle 97"/>
              <p:cNvSpPr>
                <a:spLocks noChangeArrowheads="1"/>
              </p:cNvSpPr>
              <p:nvPr/>
            </p:nvSpPr>
            <p:spPr bwMode="gray">
              <a:xfrm>
                <a:off x="2155" y="1241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环境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26" name="Group 98"/>
            <p:cNvGrpSpPr>
              <a:grpSpLocks/>
            </p:cNvGrpSpPr>
            <p:nvPr/>
          </p:nvGrpSpPr>
          <p:grpSpPr bwMode="auto">
            <a:xfrm>
              <a:off x="5029202" y="3886201"/>
              <a:ext cx="1146175" cy="1384300"/>
              <a:chOff x="2064" y="1008"/>
              <a:chExt cx="722" cy="872"/>
            </a:xfrm>
          </p:grpSpPr>
          <p:sp>
            <p:nvSpPr>
              <p:cNvPr id="15459" name="Oval 99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27" name="Group 100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61" name="Picture 101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62" name="Oval 102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bg2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63" name="Picture 103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28" name="Group 104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29" name="Group 105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66" name="AutoShape 106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7" name="AutoShape 107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8" name="AutoShape 108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69" name="AutoShape 109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30" name="Group 110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471" name="AutoShape 111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2" name="AutoShape 112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3" name="AutoShape 113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74" name="AutoShape 114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31" name="Group 115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5458" name="Group 116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477" name="AutoShape 117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8" name="AutoShape 118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79" name="AutoShape 119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0" name="AutoShape 120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60" name="Group 121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482" name="AutoShape 122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3" name="AutoShape 123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4" name="AutoShape 124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485" name="AutoShape 125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486" name="Rectangle 126"/>
              <p:cNvSpPr>
                <a:spLocks noChangeArrowheads="1"/>
              </p:cNvSpPr>
              <p:nvPr/>
            </p:nvSpPr>
            <p:spPr bwMode="gray">
              <a:xfrm>
                <a:off x="2271" y="1170"/>
                <a:ext cx="343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000000"/>
                    </a:solidFill>
                    <a:ea typeface="宋体" charset="-122"/>
                  </a:rPr>
                  <a:t>AI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5464" name="Group 127"/>
            <p:cNvGrpSpPr>
              <a:grpSpLocks/>
            </p:cNvGrpSpPr>
            <p:nvPr/>
          </p:nvGrpSpPr>
          <p:grpSpPr bwMode="auto">
            <a:xfrm>
              <a:off x="5022852" y="1724026"/>
              <a:ext cx="1146175" cy="1384300"/>
              <a:chOff x="2064" y="1008"/>
              <a:chExt cx="722" cy="872"/>
            </a:xfrm>
          </p:grpSpPr>
          <p:sp>
            <p:nvSpPr>
              <p:cNvPr id="15488" name="Oval 128"/>
              <p:cNvSpPr>
                <a:spLocks noChangeArrowheads="1"/>
              </p:cNvSpPr>
              <p:nvPr/>
            </p:nvSpPr>
            <p:spPr bwMode="gray">
              <a:xfrm>
                <a:off x="2064" y="1008"/>
                <a:ext cx="722" cy="727"/>
              </a:xfrm>
              <a:prstGeom prst="ellipse">
                <a:avLst/>
              </a:prstGeom>
              <a:solidFill>
                <a:srgbClr val="EAEAEA">
                  <a:alpha val="50000"/>
                </a:srgbClr>
              </a:soli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465" name="Group 129"/>
              <p:cNvGrpSpPr>
                <a:grpSpLocks/>
              </p:cNvGrpSpPr>
              <p:nvPr/>
            </p:nvGrpSpPr>
            <p:grpSpPr bwMode="auto">
              <a:xfrm>
                <a:off x="2086" y="1031"/>
                <a:ext cx="680" cy="849"/>
                <a:chOff x="3975" y="1593"/>
                <a:chExt cx="931" cy="1163"/>
              </a:xfrm>
            </p:grpSpPr>
            <p:pic>
              <p:nvPicPr>
                <p:cNvPr id="15490" name="Picture 130" descr="circuler_1"/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gray">
                <a:xfrm>
                  <a:off x="3975" y="1593"/>
                  <a:ext cx="925" cy="935"/>
                </a:xfrm>
                <a:prstGeom prst="rect">
                  <a:avLst/>
                </a:prstGeom>
                <a:noFill/>
              </p:spPr>
            </p:pic>
            <p:sp>
              <p:nvSpPr>
                <p:cNvPr id="15491" name="Oval 131"/>
                <p:cNvSpPr>
                  <a:spLocks noChangeArrowheads="1"/>
                </p:cNvSpPr>
                <p:nvPr/>
              </p:nvSpPr>
              <p:spPr bwMode="gray">
                <a:xfrm>
                  <a:off x="3975" y="1593"/>
                  <a:ext cx="931" cy="937"/>
                </a:xfrm>
                <a:prstGeom prst="ellipse">
                  <a:avLst/>
                </a:prstGeom>
                <a:solidFill>
                  <a:schemeClr val="folHlink">
                    <a:alpha val="50000"/>
                  </a:schemeClr>
                </a:soli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wrap="none" anchor="ctr"/>
                <a:lstStyle/>
                <a:p>
                  <a:endParaRPr lang="zh-CN" altLang="en-US"/>
                </a:p>
              </p:txBody>
            </p:sp>
            <p:pic>
              <p:nvPicPr>
                <p:cNvPr id="15492" name="Picture 132" descr="light_shadow1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 t="14285"/>
                <a:stretch>
                  <a:fillRect/>
                </a:stretch>
              </p:blipFill>
              <p:spPr bwMode="gray">
                <a:xfrm>
                  <a:off x="3984" y="1632"/>
                  <a:ext cx="682" cy="585"/>
                </a:xfrm>
                <a:prstGeom prst="rect">
                  <a:avLst/>
                </a:prstGeom>
                <a:noFill/>
              </p:spPr>
            </p:pic>
            <p:grpSp>
              <p:nvGrpSpPr>
                <p:cNvPr id="15470" name="Group 133"/>
                <p:cNvGrpSpPr>
                  <a:grpSpLocks/>
                </p:cNvGrpSpPr>
                <p:nvPr/>
              </p:nvGrpSpPr>
              <p:grpSpPr bwMode="auto">
                <a:xfrm rot="-3733502" flipH="1" flipV="1">
                  <a:off x="4256" y="2247"/>
                  <a:ext cx="820" cy="198"/>
                  <a:chOff x="2532" y="1051"/>
                  <a:chExt cx="893" cy="246"/>
                </a:xfrm>
              </p:grpSpPr>
              <p:grpSp>
                <p:nvGrpSpPr>
                  <p:cNvPr id="15475" name="Group 134"/>
                  <p:cNvGrpSpPr>
                    <a:grpSpLocks/>
                  </p:cNvGrpSpPr>
                  <p:nvPr/>
                </p:nvGrpSpPr>
                <p:grpSpPr bwMode="auto">
                  <a:xfrm>
                    <a:off x="2532" y="1051"/>
                    <a:ext cx="743" cy="185"/>
                    <a:chOff x="1565" y="2568"/>
                    <a:chExt cx="1118" cy="279"/>
                  </a:xfrm>
                </p:grpSpPr>
                <p:sp>
                  <p:nvSpPr>
                    <p:cNvPr id="15495" name="AutoShape 135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6" name="AutoShape 136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7" name="AutoShape 137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498" name="AutoShape 138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  <p:grpSp>
                <p:nvGrpSpPr>
                  <p:cNvPr id="15476" name="Group 139"/>
                  <p:cNvGrpSpPr>
                    <a:grpSpLocks/>
                  </p:cNvGrpSpPr>
                  <p:nvPr/>
                </p:nvGrpSpPr>
                <p:grpSpPr bwMode="auto">
                  <a:xfrm rot="1353540">
                    <a:off x="2682" y="1111"/>
                    <a:ext cx="743" cy="186"/>
                    <a:chOff x="1565" y="2568"/>
                    <a:chExt cx="1118" cy="279"/>
                  </a:xfrm>
                </p:grpSpPr>
                <p:sp>
                  <p:nvSpPr>
                    <p:cNvPr id="15500" name="AutoShape 140"/>
                    <p:cNvSpPr>
                      <a:spLocks noChangeArrowheads="1"/>
                    </p:cNvSpPr>
                    <p:nvPr/>
                  </p:nvSpPr>
                  <p:spPr bwMode="white">
                    <a:xfrm rot="5263130">
                      <a:off x="1859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1" name="AutoShape 141"/>
                    <p:cNvSpPr>
                      <a:spLocks noChangeArrowheads="1"/>
                    </p:cNvSpPr>
                    <p:nvPr/>
                  </p:nvSpPr>
                  <p:spPr bwMode="white">
                    <a:xfrm rot="6078281">
                      <a:off x="1995" y="2274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2" name="AutoShape 142"/>
                    <p:cNvSpPr>
                      <a:spLocks noChangeArrowheads="1"/>
                    </p:cNvSpPr>
                    <p:nvPr/>
                  </p:nvSpPr>
                  <p:spPr bwMode="white">
                    <a:xfrm rot="6373927">
                      <a:off x="2071" y="229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  <p:sp>
                  <p:nvSpPr>
                    <p:cNvPr id="15503" name="AutoShape 143"/>
                    <p:cNvSpPr>
                      <a:spLocks noChangeArrowheads="1"/>
                    </p:cNvSpPr>
                    <p:nvPr/>
                  </p:nvSpPr>
                  <p:spPr bwMode="white">
                    <a:xfrm rot="6906312">
                      <a:off x="2161" y="2326"/>
                      <a:ext cx="227" cy="816"/>
                    </a:xfrm>
                    <a:prstGeom prst="moon">
                      <a:avLst>
                        <a:gd name="adj" fmla="val 49773"/>
                      </a:avLst>
                    </a:prstGeom>
                    <a:solidFill>
                      <a:srgbClr val="FFFFFF">
                        <a:alpha val="3999"/>
                      </a:srgbClr>
                    </a:solidFill>
                    <a:ln w="9525">
                      <a:noFill/>
                      <a:miter lim="800000"/>
                      <a:headEnd/>
                      <a:tailEnd/>
                    </a:ln>
                    <a:effectLst/>
                  </p:spPr>
                  <p:txBody>
                    <a:bodyPr wrap="none" anchor="ctr"/>
                    <a:lstStyle/>
                    <a:p>
                      <a:endParaRPr lang="zh-CN" altLang="en-US"/>
                    </a:p>
                  </p:txBody>
                </p:sp>
              </p:grpSp>
            </p:grpSp>
          </p:grpSp>
          <p:grpSp>
            <p:nvGrpSpPr>
              <p:cNvPr id="15481" name="Group 144"/>
              <p:cNvGrpSpPr>
                <a:grpSpLocks/>
              </p:cNvGrpSpPr>
              <p:nvPr/>
            </p:nvGrpSpPr>
            <p:grpSpPr bwMode="auto">
              <a:xfrm rot="-3733502" flipH="1" flipV="1">
                <a:off x="2362" y="1505"/>
                <a:ext cx="527" cy="128"/>
                <a:chOff x="2532" y="1051"/>
                <a:chExt cx="893" cy="246"/>
              </a:xfrm>
            </p:grpSpPr>
            <p:grpSp>
              <p:nvGrpSpPr>
                <p:cNvPr id="15487" name="Group 145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506" name="AutoShape 146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7" name="AutoShape 147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8" name="AutoShape 148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09" name="AutoShape 149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489" name="Group 150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11" name="AutoShape 151"/>
                  <p:cNvSpPr>
                    <a:spLocks noChangeArrowheads="1"/>
                  </p:cNvSpPr>
                  <p:nvPr/>
                </p:nvSpPr>
                <p:spPr bwMode="white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2" name="AutoShape 152"/>
                  <p:cNvSpPr>
                    <a:spLocks noChangeArrowheads="1"/>
                  </p:cNvSpPr>
                  <p:nvPr/>
                </p:nvSpPr>
                <p:spPr bwMode="white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3" name="AutoShape 153"/>
                  <p:cNvSpPr>
                    <a:spLocks noChangeArrowheads="1"/>
                  </p:cNvSpPr>
                  <p:nvPr/>
                </p:nvSpPr>
                <p:spPr bwMode="white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14" name="AutoShape 154"/>
                  <p:cNvSpPr>
                    <a:spLocks noChangeArrowheads="1"/>
                  </p:cNvSpPr>
                  <p:nvPr/>
                </p:nvSpPr>
                <p:spPr bwMode="white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515" name="Rectangle 155"/>
              <p:cNvSpPr>
                <a:spLocks noChangeArrowheads="1"/>
              </p:cNvSpPr>
              <p:nvPr/>
            </p:nvSpPr>
            <p:spPr bwMode="gray">
              <a:xfrm>
                <a:off x="2109" y="1182"/>
                <a:ext cx="571" cy="330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 wrap="none">
                <a:spAutoFit/>
                <a:flatTx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000000"/>
                    </a:solidFill>
                    <a:ea typeface="宋体" charset="-122"/>
                  </a:rPr>
                  <a:t>安全</a:t>
                </a:r>
                <a:endParaRPr lang="en-US" altLang="zh-CN" sz="2800" b="1" dirty="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5493" name="Group 156"/>
            <p:cNvGrpSpPr>
              <a:grpSpLocks/>
            </p:cNvGrpSpPr>
            <p:nvPr/>
          </p:nvGrpSpPr>
          <p:grpSpPr bwMode="auto">
            <a:xfrm rot="4976862" flipH="1">
              <a:off x="4324351" y="3517901"/>
              <a:ext cx="673100" cy="647700"/>
              <a:chOff x="1944" y="1111"/>
              <a:chExt cx="204" cy="196"/>
            </a:xfrm>
          </p:grpSpPr>
          <p:pic>
            <p:nvPicPr>
              <p:cNvPr id="15517" name="Picture 157" descr="circuler_1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gray">
              <a:xfrm flipH="1">
                <a:off x="1961" y="1124"/>
                <a:ext cx="174" cy="172"/>
              </a:xfrm>
              <a:prstGeom prst="rect">
                <a:avLst/>
              </a:prstGeom>
              <a:noFill/>
            </p:spPr>
          </p:pic>
          <p:sp>
            <p:nvSpPr>
              <p:cNvPr id="15518" name="Oval 158"/>
              <p:cNvSpPr>
                <a:spLocks noChangeArrowheads="1"/>
              </p:cNvSpPr>
              <p:nvPr/>
            </p:nvSpPr>
            <p:spPr bwMode="gray">
              <a:xfrm flipH="1">
                <a:off x="1962" y="1124"/>
                <a:ext cx="173" cy="172"/>
              </a:xfrm>
              <a:prstGeom prst="ellipse">
                <a:avLst/>
              </a:prstGeom>
              <a:gradFill rotWithShape="1">
                <a:gsLst>
                  <a:gs pos="0">
                    <a:schemeClr val="bg2">
                      <a:gamma/>
                      <a:shade val="46275"/>
                      <a:invGamma/>
                    </a:schemeClr>
                  </a:gs>
                  <a:gs pos="50000">
                    <a:schemeClr val="bg2">
                      <a:alpha val="50000"/>
                    </a:schemeClr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grpSp>
            <p:nvGrpSpPr>
              <p:cNvPr id="15494" name="Group 159"/>
              <p:cNvGrpSpPr>
                <a:grpSpLocks/>
              </p:cNvGrpSpPr>
              <p:nvPr/>
            </p:nvGrpSpPr>
            <p:grpSpPr bwMode="auto">
              <a:xfrm rot="1297425" flipV="1">
                <a:off x="1971" y="1258"/>
                <a:ext cx="151" cy="37"/>
                <a:chOff x="2532" y="1051"/>
                <a:chExt cx="893" cy="246"/>
              </a:xfrm>
            </p:grpSpPr>
            <p:grpSp>
              <p:nvGrpSpPr>
                <p:cNvPr id="15499" name="Group 160"/>
                <p:cNvGrpSpPr>
                  <a:grpSpLocks/>
                </p:cNvGrpSpPr>
                <p:nvPr/>
              </p:nvGrpSpPr>
              <p:grpSpPr bwMode="auto">
                <a:xfrm>
                  <a:off x="2532" y="1051"/>
                  <a:ext cx="743" cy="185"/>
                  <a:chOff x="1565" y="2568"/>
                  <a:chExt cx="1118" cy="279"/>
                </a:xfrm>
              </p:grpSpPr>
              <p:sp>
                <p:nvSpPr>
                  <p:cNvPr id="15521" name="AutoShape 161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2" name="AutoShape 162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3" name="AutoShape 163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4" name="AutoShape 164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grpSp>
              <p:nvGrpSpPr>
                <p:cNvPr id="15504" name="Group 165"/>
                <p:cNvGrpSpPr>
                  <a:grpSpLocks/>
                </p:cNvGrpSpPr>
                <p:nvPr/>
              </p:nvGrpSpPr>
              <p:grpSpPr bwMode="auto">
                <a:xfrm rot="1353540">
                  <a:off x="2682" y="1111"/>
                  <a:ext cx="743" cy="186"/>
                  <a:chOff x="1565" y="2568"/>
                  <a:chExt cx="1118" cy="279"/>
                </a:xfrm>
              </p:grpSpPr>
              <p:sp>
                <p:nvSpPr>
                  <p:cNvPr id="15526" name="AutoShape 166"/>
                  <p:cNvSpPr>
                    <a:spLocks noChangeArrowheads="1"/>
                  </p:cNvSpPr>
                  <p:nvPr/>
                </p:nvSpPr>
                <p:spPr bwMode="gray">
                  <a:xfrm rot="5263130">
                    <a:off x="1859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7" name="AutoShape 167"/>
                  <p:cNvSpPr>
                    <a:spLocks noChangeArrowheads="1"/>
                  </p:cNvSpPr>
                  <p:nvPr/>
                </p:nvSpPr>
                <p:spPr bwMode="gray">
                  <a:xfrm rot="6078281">
                    <a:off x="1995" y="2274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8" name="AutoShape 168"/>
                  <p:cNvSpPr>
                    <a:spLocks noChangeArrowheads="1"/>
                  </p:cNvSpPr>
                  <p:nvPr/>
                </p:nvSpPr>
                <p:spPr bwMode="gray">
                  <a:xfrm rot="6373927">
                    <a:off x="2071" y="229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15529" name="AutoShape 169"/>
                  <p:cNvSpPr>
                    <a:spLocks noChangeArrowheads="1"/>
                  </p:cNvSpPr>
                  <p:nvPr/>
                </p:nvSpPr>
                <p:spPr bwMode="gray">
                  <a:xfrm rot="6906312">
                    <a:off x="2161" y="2326"/>
                    <a:ext cx="227" cy="816"/>
                  </a:xfrm>
                  <a:prstGeom prst="moon">
                    <a:avLst>
                      <a:gd name="adj" fmla="val 49773"/>
                    </a:avLst>
                  </a:prstGeom>
                  <a:solidFill>
                    <a:srgbClr val="FFFFFF">
                      <a:alpha val="3999"/>
                    </a:srgbClr>
                  </a:solidFill>
                  <a:ln w="9525">
                    <a:noFill/>
                    <a:miter lim="800000"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</p:grpSp>
          <p:sp>
            <p:nvSpPr>
              <p:cNvPr id="15530" name="Arc 170"/>
              <p:cNvSpPr>
                <a:spLocks/>
              </p:cNvSpPr>
              <p:nvPr/>
            </p:nvSpPr>
            <p:spPr bwMode="gray">
              <a:xfrm rot="25447716">
                <a:off x="1948" y="1107"/>
                <a:ext cx="196" cy="204"/>
              </a:xfrm>
              <a:custGeom>
                <a:avLst/>
                <a:gdLst>
                  <a:gd name="G0" fmla="+- 21600 0 0"/>
                  <a:gd name="G1" fmla="+- 21600 0 0"/>
                  <a:gd name="G2" fmla="+- 21600 0 0"/>
                  <a:gd name="T0" fmla="*/ 3603 w 43200"/>
                  <a:gd name="T1" fmla="*/ 33545 h 43155"/>
                  <a:gd name="T2" fmla="*/ 22996 w 43200"/>
                  <a:gd name="T3" fmla="*/ 43155 h 43155"/>
                  <a:gd name="T4" fmla="*/ 21600 w 43200"/>
                  <a:gd name="T5" fmla="*/ 21600 h 43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200" h="43155" fill="none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</a:path>
                  <a:path w="43200" h="43155" stroke="0" extrusionOk="0">
                    <a:moveTo>
                      <a:pt x="3603" y="33544"/>
                    </a:moveTo>
                    <a:cubicBezTo>
                      <a:pt x="1253" y="30004"/>
                      <a:pt x="0" y="25849"/>
                      <a:pt x="0" y="21600"/>
                    </a:cubicBezTo>
                    <a:cubicBezTo>
                      <a:pt x="0" y="9670"/>
                      <a:pt x="9670" y="0"/>
                      <a:pt x="21600" y="0"/>
                    </a:cubicBezTo>
                    <a:cubicBezTo>
                      <a:pt x="33529" y="0"/>
                      <a:pt x="43200" y="9670"/>
                      <a:pt x="43200" y="21600"/>
                    </a:cubicBezTo>
                    <a:cubicBezTo>
                      <a:pt x="43200" y="32987"/>
                      <a:pt x="34359" y="42418"/>
                      <a:pt x="22995" y="43154"/>
                    </a:cubicBezTo>
                    <a:lnTo>
                      <a:pt x="21600" y="2160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prstDash val="sysDot"/>
                <a:round/>
                <a:headEnd/>
                <a:tailEnd type="triangle" w="sm" len="sm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5531" name="Picture 171" descr="light_shadow1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 t="23740"/>
              <a:stretch>
                <a:fillRect/>
              </a:stretch>
            </p:blipFill>
            <p:spPr bwMode="gray">
              <a:xfrm rot="2569845" flipH="1">
                <a:off x="2015" y="1139"/>
                <a:ext cx="129" cy="84"/>
              </a:xfrm>
              <a:prstGeom prst="rect">
                <a:avLst/>
              </a:prstGeom>
              <a:noFill/>
            </p:spPr>
          </p:pic>
        </p:grpSp>
        <p:sp>
          <p:nvSpPr>
            <p:cNvPr id="15532" name="AutoShape 172"/>
            <p:cNvSpPr>
              <a:spLocks/>
            </p:cNvSpPr>
            <p:nvPr/>
          </p:nvSpPr>
          <p:spPr bwMode="auto">
            <a:xfrm>
              <a:off x="6715172" y="1995488"/>
              <a:ext cx="2428860" cy="366712"/>
            </a:xfrm>
            <a:prstGeom prst="accentCallout2">
              <a:avLst>
                <a:gd name="adj1" fmla="val 31167"/>
                <a:gd name="adj2" fmla="val -5046"/>
                <a:gd name="adj3" fmla="val -43266"/>
                <a:gd name="adj4" fmla="val -28368"/>
                <a:gd name="adj5" fmla="val 51184"/>
                <a:gd name="adj6" fmla="val -37050"/>
              </a:avLst>
            </a:prstGeom>
            <a:noFill/>
            <a:ln w="9525">
              <a:solidFill>
                <a:schemeClr val="folHlink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电信诈骗预防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3" name="AutoShape 173"/>
            <p:cNvSpPr>
              <a:spLocks/>
            </p:cNvSpPr>
            <p:nvPr/>
          </p:nvSpPr>
          <p:spPr bwMode="auto">
            <a:xfrm>
              <a:off x="6713538" y="3951288"/>
              <a:ext cx="1716114" cy="392112"/>
            </a:xfrm>
            <a:prstGeom prst="accentCallout2">
              <a:avLst>
                <a:gd name="adj1" fmla="val 29148"/>
                <a:gd name="adj2" fmla="val -5046"/>
                <a:gd name="adj3" fmla="val 29148"/>
                <a:gd name="adj4" fmla="val -5046"/>
                <a:gd name="adj5" fmla="val 112551"/>
                <a:gd name="adj6" fmla="val -59833"/>
              </a:avLst>
            </a:prstGeom>
            <a:noFill/>
            <a:ln w="9525">
              <a:solidFill>
                <a:schemeClr val="bg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en-US" altLang="zh-CN" sz="2800" dirty="0" smtClean="0">
                  <a:solidFill>
                    <a:srgbClr val="000000"/>
                  </a:solidFill>
                  <a:ea typeface="宋体" charset="-122"/>
                </a:rPr>
                <a:t>Alpha Go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4" name="AutoShape 174"/>
            <p:cNvSpPr>
              <a:spLocks/>
            </p:cNvSpPr>
            <p:nvPr/>
          </p:nvSpPr>
          <p:spPr bwMode="auto">
            <a:xfrm>
              <a:off x="428596" y="1597026"/>
              <a:ext cx="1920904" cy="434975"/>
            </a:xfrm>
            <a:prstGeom prst="accentCallout2">
              <a:avLst>
                <a:gd name="adj1" fmla="val 43796"/>
                <a:gd name="adj2" fmla="val 104782"/>
                <a:gd name="adj3" fmla="val 43796"/>
                <a:gd name="adj4" fmla="val 114843"/>
                <a:gd name="adj5" fmla="val 118250"/>
                <a:gd name="adj6" fmla="val 125000"/>
              </a:avLst>
            </a:prstGeom>
            <a:noFill/>
            <a:ln w="9525">
              <a:solidFill>
                <a:schemeClr val="tx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algn="r"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疾病诊断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5" name="AutoShape 175"/>
            <p:cNvSpPr>
              <a:spLocks/>
            </p:cNvSpPr>
            <p:nvPr/>
          </p:nvSpPr>
          <p:spPr bwMode="auto">
            <a:xfrm>
              <a:off x="-285784" y="4103690"/>
              <a:ext cx="2214578" cy="434975"/>
            </a:xfrm>
            <a:prstGeom prst="accentCallout2">
              <a:avLst>
                <a:gd name="adj1" fmla="val 26278"/>
                <a:gd name="adj2" fmla="val 104782"/>
                <a:gd name="adj3" fmla="val 26278"/>
                <a:gd name="adj4" fmla="val 118926"/>
                <a:gd name="adj5" fmla="val -41229"/>
                <a:gd name="adj6" fmla="val 12420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algn="r" eaLnBrk="0" hangingPunct="0"/>
              <a:r>
                <a:rPr lang="en-US" altLang="zh-CN" sz="2800" dirty="0" smtClean="0">
                  <a:solidFill>
                    <a:srgbClr val="000000"/>
                  </a:solidFill>
                  <a:ea typeface="宋体" charset="-122"/>
                </a:rPr>
                <a:t>Boeing 737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15536" name="AutoShape 176"/>
            <p:cNvSpPr>
              <a:spLocks/>
            </p:cNvSpPr>
            <p:nvPr/>
          </p:nvSpPr>
          <p:spPr bwMode="auto">
            <a:xfrm>
              <a:off x="0" y="5537217"/>
              <a:ext cx="2357422" cy="392113"/>
            </a:xfrm>
            <a:prstGeom prst="accentCallout2">
              <a:avLst>
                <a:gd name="adj1" fmla="val 29148"/>
                <a:gd name="adj2" fmla="val 105046"/>
                <a:gd name="adj3" fmla="val 29148"/>
                <a:gd name="adj4" fmla="val 105046"/>
                <a:gd name="adj5" fmla="val 142998"/>
                <a:gd name="adj6" fmla="val 127154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 type="diamond" w="med" len="med"/>
            </a:ln>
            <a:effectLst/>
          </p:spPr>
          <p:txBody>
            <a:bodyPr anchor="ctr"/>
            <a:lstStyle/>
            <a:p>
              <a:pPr eaLnBrk="0" hangingPunct="0"/>
              <a:r>
                <a:rPr lang="zh-CN" altLang="en-US" sz="2800" dirty="0" smtClean="0">
                  <a:solidFill>
                    <a:srgbClr val="000000"/>
                  </a:solidFill>
                  <a:ea typeface="宋体" charset="-122"/>
                </a:rPr>
                <a:t>大气污染防治</a:t>
              </a:r>
              <a:endParaRPr lang="en-US" altLang="zh-CN" sz="2800" dirty="0">
                <a:solidFill>
                  <a:srgbClr val="000000"/>
                </a:solidFill>
                <a:ea typeface="宋体" charset="-122"/>
              </a:endParaRPr>
            </a:p>
          </p:txBody>
        </p:sp>
      </p:grpSp>
      <p:pic>
        <p:nvPicPr>
          <p:cNvPr id="183" name="图片 18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3259" y="1285860"/>
            <a:ext cx="6957481" cy="507638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4" name="图片 183" descr="timg[9]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86182" y="1000108"/>
            <a:ext cx="5214974" cy="50720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6" name="图片 185" descr="a044ad345982b2b7bb0df22837adcbef77099b48[1]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85720" y="1285860"/>
            <a:ext cx="3429024" cy="44527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88" name="图片 187" descr="捕获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86542" y="1714488"/>
            <a:ext cx="5857458" cy="3793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89" name="组合 188"/>
          <p:cNvGrpSpPr/>
          <p:nvPr/>
        </p:nvGrpSpPr>
        <p:grpSpPr>
          <a:xfrm>
            <a:off x="1236194" y="1428736"/>
            <a:ext cx="8336466" cy="4182801"/>
            <a:chOff x="1285852" y="1928802"/>
            <a:chExt cx="8336466" cy="4182801"/>
          </a:xfrm>
        </p:grpSpPr>
        <p:pic>
          <p:nvPicPr>
            <p:cNvPr id="180" name="图片 179" descr="肿瘤标记物.JPE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85852" y="1928802"/>
              <a:ext cx="6643734" cy="4182801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182" name="椭圆 181"/>
            <p:cNvSpPr/>
            <p:nvPr/>
          </p:nvSpPr>
          <p:spPr>
            <a:xfrm>
              <a:off x="5643570" y="3714752"/>
              <a:ext cx="1569075" cy="1857388"/>
            </a:xfrm>
            <a:prstGeom prst="ellipse">
              <a:avLst/>
            </a:prstGeom>
            <a:noFill/>
            <a:ln w="63500" cmpd="sng">
              <a:solidFill>
                <a:srgbClr val="FFFF99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文本框 9"/>
            <p:cNvSpPr txBox="1"/>
            <p:nvPr/>
          </p:nvSpPr>
          <p:spPr>
            <a:xfrm>
              <a:off x="7143768" y="3643314"/>
              <a:ext cx="24785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latin typeface="华文楷体" pitchFamily="2" charset="-122"/>
                  <a:ea typeface="华文楷体" pitchFamily="2" charset="-122"/>
                </a:rPr>
                <a:t>肿瘤标记物</a:t>
              </a:r>
            </a:p>
          </p:txBody>
        </p:sp>
      </p:grpSp>
      <p:pic>
        <p:nvPicPr>
          <p:cNvPr id="187" name="图片 18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1214422"/>
            <a:ext cx="3684179" cy="462732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1000" fill="hold"/>
                                        <p:tgtEl>
                                          <p:spTgt spid="189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2.96022E-7 L -0.49253 -0.1496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-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90472E-6 L -0.44097 -0.04695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0" y="-2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83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9" dur="2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-3.36725E-6 L -0.18333 0.21878 " pathEditMode="relative" rAng="0" ptsTypes="AA">
                                      <p:cBhvr>
                                        <p:cTn id="64" dur="2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" y="10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184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5.92044E-7 L -0.56128 0.21531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1" y="108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8" dur="2000" fill="hold"/>
                                        <p:tgtEl>
                                          <p:spTgt spid="187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9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0" dur="2000" fill="hold"/>
                                        <p:tgtEl>
                                          <p:spTgt spid="188"/>
                                        </p:tgtEl>
                                      </p:cBhvr>
                                      <p:by x="20000" y="20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9593E-6 L 0.55851 0.23751 " pathEditMode="relative" rAng="0" ptsTypes="AA">
                                      <p:cBhvr>
                                        <p:cTn id="10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9" y="119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94265E-6 L 0.19826 0.21485 " pathEditMode="relative" rAng="0" ptsTypes="AA">
                                      <p:cBhvr>
                                        <p:cTn id="104" dur="20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" y="107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000" dirty="0" smtClean="0">
                <a:ea typeface="宋体" panose="02010600030101010101" pitchFamily="2" charset="-122"/>
              </a:rPr>
              <a:t>电信诈骗</a:t>
            </a:r>
            <a:endParaRPr lang="zh-CN" altLang="en-US" dirty="0"/>
          </a:p>
        </p:txBody>
      </p:sp>
      <p:grpSp>
        <p:nvGrpSpPr>
          <p:cNvPr id="3" name="组合 10"/>
          <p:cNvGrpSpPr/>
          <p:nvPr/>
        </p:nvGrpSpPr>
        <p:grpSpPr>
          <a:xfrm>
            <a:off x="352425" y="1928802"/>
            <a:ext cx="7546975" cy="954107"/>
            <a:chOff x="352425" y="1928802"/>
            <a:chExt cx="7546975" cy="954107"/>
          </a:xfrm>
        </p:grpSpPr>
        <p:sp>
          <p:nvSpPr>
            <p:cNvPr id="5" name="Rectangle 174"/>
            <p:cNvSpPr>
              <a:spLocks noChangeArrowheads="1"/>
            </p:cNvSpPr>
            <p:nvPr/>
          </p:nvSpPr>
          <p:spPr bwMode="ltGray">
            <a:xfrm>
              <a:off x="352425" y="2000240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" name="Rectangle 181"/>
            <p:cNvSpPr>
              <a:spLocks noChangeArrowheads="1"/>
            </p:cNvSpPr>
            <p:nvPr/>
          </p:nvSpPr>
          <p:spPr bwMode="auto">
            <a:xfrm>
              <a:off x="1714480" y="1928802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电信诈骗给人民群众的生命财产安全带来了很大的危害。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</p:grpSp>
      <p:grpSp>
        <p:nvGrpSpPr>
          <p:cNvPr id="11" name="组合 11"/>
          <p:cNvGrpSpPr/>
          <p:nvPr/>
        </p:nvGrpSpPr>
        <p:grpSpPr>
          <a:xfrm>
            <a:off x="352425" y="3357562"/>
            <a:ext cx="7546975" cy="954107"/>
            <a:chOff x="352425" y="3357562"/>
            <a:chExt cx="7546975" cy="954107"/>
          </a:xfrm>
        </p:grpSpPr>
        <p:sp>
          <p:nvSpPr>
            <p:cNvPr id="6" name="Rectangle 180"/>
            <p:cNvSpPr>
              <a:spLocks noChangeArrowheads="1"/>
            </p:cNvSpPr>
            <p:nvPr/>
          </p:nvSpPr>
          <p:spPr bwMode="auto">
            <a:xfrm>
              <a:off x="1714480" y="3357562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诈骗信息、诈骗邮件、诈骗电话的识别尤为重要。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  <p:sp>
          <p:nvSpPr>
            <p:cNvPr id="8" name="Rectangle 174"/>
            <p:cNvSpPr>
              <a:spLocks noChangeArrowheads="1"/>
            </p:cNvSpPr>
            <p:nvPr/>
          </p:nvSpPr>
          <p:spPr bwMode="ltGray">
            <a:xfrm>
              <a:off x="352425" y="3448055"/>
              <a:ext cx="1169988" cy="766763"/>
            </a:xfrm>
            <a:prstGeom prst="rect">
              <a:avLst/>
            </a:prstGeom>
            <a:solidFill>
              <a:schemeClr val="accent2"/>
            </a:solidFill>
            <a:ln w="12700" algn="ctr">
              <a:noFill/>
              <a:prstDash val="dash"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2268000" y="1197000"/>
            <a:ext cx="4464000" cy="3643338"/>
            <a:chOff x="2196000" y="1357298"/>
            <a:chExt cx="4464000" cy="3643338"/>
          </a:xfrm>
        </p:grpSpPr>
        <p:grpSp>
          <p:nvGrpSpPr>
            <p:cNvPr id="13" name="组合 141"/>
            <p:cNvGrpSpPr/>
            <p:nvPr/>
          </p:nvGrpSpPr>
          <p:grpSpPr>
            <a:xfrm>
              <a:off x="2196000" y="1357298"/>
              <a:ext cx="4464000" cy="3643338"/>
              <a:chOff x="4982082" y="2000240"/>
              <a:chExt cx="4464000" cy="3714776"/>
            </a:xfrm>
          </p:grpSpPr>
          <p:sp>
            <p:nvSpPr>
              <p:cNvPr id="25" name="AutoShape 6"/>
              <p:cNvSpPr>
                <a:spLocks noChangeArrowheads="1"/>
              </p:cNvSpPr>
              <p:nvPr/>
            </p:nvSpPr>
            <p:spPr bwMode="gray">
              <a:xfrm rot="3466170">
                <a:off x="7112903" y="2843535"/>
                <a:ext cx="1427394" cy="2095184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6" name="Oval 7"/>
              <p:cNvSpPr>
                <a:spLocks noChangeArrowheads="1"/>
              </p:cNvSpPr>
              <p:nvPr/>
            </p:nvSpPr>
            <p:spPr bwMode="ltGray">
              <a:xfrm>
                <a:off x="7698274" y="2000240"/>
                <a:ext cx="1747808" cy="1319213"/>
              </a:xfrm>
              <a:prstGeom prst="ellipse">
                <a:avLst/>
              </a:prstGeom>
              <a:gradFill rotWithShape="0">
                <a:gsLst>
                  <a:gs pos="0">
                    <a:schemeClr val="accent2">
                      <a:gamma/>
                      <a:shade val="66275"/>
                      <a:invGamma/>
                    </a:schemeClr>
                  </a:gs>
                  <a:gs pos="50000">
                    <a:schemeClr val="accent2"/>
                  </a:gs>
                  <a:gs pos="100000">
                    <a:schemeClr val="accent2">
                      <a:gamma/>
                      <a:shade val="66275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7" name="Oval 8"/>
              <p:cNvSpPr>
                <a:spLocks noChangeArrowheads="1"/>
              </p:cNvSpPr>
              <p:nvPr/>
            </p:nvSpPr>
            <p:spPr bwMode="gray">
              <a:xfrm>
                <a:off x="6608786" y="4394216"/>
                <a:ext cx="1320800" cy="1320800"/>
              </a:xfrm>
              <a:prstGeom prst="ellipse">
                <a:avLst/>
              </a:prstGeom>
              <a:gradFill rotWithShape="0">
                <a:gsLst>
                  <a:gs pos="0">
                    <a:schemeClr val="folHlink">
                      <a:gamma/>
                      <a:shade val="36078"/>
                      <a:invGamma/>
                    </a:schemeClr>
                  </a:gs>
                  <a:gs pos="50000">
                    <a:schemeClr val="folHlink"/>
                  </a:gs>
                  <a:gs pos="100000">
                    <a:schemeClr val="folHlink">
                      <a:gamma/>
                      <a:shade val="36078"/>
                      <a:invGamma/>
                    </a:schemeClr>
                  </a:gs>
                </a:gsLst>
                <a:lin ang="27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8" name="AutoShape 9"/>
              <p:cNvSpPr>
                <a:spLocks noChangeArrowheads="1"/>
              </p:cNvSpPr>
              <p:nvPr/>
            </p:nvSpPr>
            <p:spPr bwMode="gray">
              <a:xfrm rot="18892251" flipH="1">
                <a:off x="6105673" y="2791129"/>
                <a:ext cx="1262969" cy="2519783"/>
              </a:xfrm>
              <a:custGeom>
                <a:avLst/>
                <a:gdLst>
                  <a:gd name="G0" fmla="+- 61148 0 0"/>
                  <a:gd name="G1" fmla="+- -5891861 0 0"/>
                  <a:gd name="G2" fmla="+- 61148 0 -5891861"/>
                  <a:gd name="G3" fmla="+- 10800 0 0"/>
                  <a:gd name="G4" fmla="+- 0 0 61148"/>
                  <a:gd name="T0" fmla="*/ 360 256 1"/>
                  <a:gd name="T1" fmla="*/ 0 256 1"/>
                  <a:gd name="G5" fmla="+- G2 T0 T1"/>
                  <a:gd name="G6" fmla="?: G2 G2 G5"/>
                  <a:gd name="G7" fmla="+- 0 0 G6"/>
                  <a:gd name="G8" fmla="+- 7799 0 0"/>
                  <a:gd name="G9" fmla="+- 0 0 -5891861"/>
                  <a:gd name="G10" fmla="+- 7799 0 2700"/>
                  <a:gd name="G11" fmla="cos G10 61148"/>
                  <a:gd name="G12" fmla="sin G10 61148"/>
                  <a:gd name="G13" fmla="cos 13500 61148"/>
                  <a:gd name="G14" fmla="sin 13500 61148"/>
                  <a:gd name="G15" fmla="+- G11 10800 0"/>
                  <a:gd name="G16" fmla="+- G12 10800 0"/>
                  <a:gd name="G17" fmla="+- G13 10800 0"/>
                  <a:gd name="G18" fmla="+- G14 10800 0"/>
                  <a:gd name="G19" fmla="*/ 7799 1 2"/>
                  <a:gd name="G20" fmla="+- G19 5400 0"/>
                  <a:gd name="G21" fmla="cos G20 61148"/>
                  <a:gd name="G22" fmla="sin G20 61148"/>
                  <a:gd name="G23" fmla="+- G21 10800 0"/>
                  <a:gd name="G24" fmla="+- G12 G23 G22"/>
                  <a:gd name="G25" fmla="+- G22 G23 G11"/>
                  <a:gd name="G26" fmla="cos 10800 61148"/>
                  <a:gd name="G27" fmla="sin 10800 61148"/>
                  <a:gd name="G28" fmla="cos 7799 61148"/>
                  <a:gd name="G29" fmla="sin 7799 61148"/>
                  <a:gd name="G30" fmla="+- G26 10800 0"/>
                  <a:gd name="G31" fmla="+- G27 10800 0"/>
                  <a:gd name="G32" fmla="+- G28 10800 0"/>
                  <a:gd name="G33" fmla="+- G29 10800 0"/>
                  <a:gd name="G34" fmla="+- G19 5400 0"/>
                  <a:gd name="G35" fmla="cos G34 -5891861"/>
                  <a:gd name="G36" fmla="sin G34 -5891861"/>
                  <a:gd name="G37" fmla="+/ -5891861 61148 2"/>
                  <a:gd name="T2" fmla="*/ 180 256 1"/>
                  <a:gd name="T3" fmla="*/ 0 256 1"/>
                  <a:gd name="G38" fmla="+- G37 T2 T3"/>
                  <a:gd name="G39" fmla="?: G2 G37 G38"/>
                  <a:gd name="G40" fmla="cos 10800 G39"/>
                  <a:gd name="G41" fmla="sin 10800 G39"/>
                  <a:gd name="G42" fmla="cos 7799 G39"/>
                  <a:gd name="G43" fmla="sin 7799 G39"/>
                  <a:gd name="G44" fmla="+- G40 10800 0"/>
                  <a:gd name="G45" fmla="+- G41 10800 0"/>
                  <a:gd name="G46" fmla="+- G42 10800 0"/>
                  <a:gd name="G47" fmla="+- G43 10800 0"/>
                  <a:gd name="G48" fmla="+- G35 10800 0"/>
                  <a:gd name="G49" fmla="+- G36 10800 0"/>
                  <a:gd name="T4" fmla="*/ 18505 w 21600"/>
                  <a:gd name="T5" fmla="*/ 3232 h 21600"/>
                  <a:gd name="T6" fmla="*/ 10815 w 21600"/>
                  <a:gd name="T7" fmla="*/ 1500 h 21600"/>
                  <a:gd name="T8" fmla="*/ 16364 w 21600"/>
                  <a:gd name="T9" fmla="*/ 5335 h 21600"/>
                  <a:gd name="T10" fmla="*/ 24298 w 21600"/>
                  <a:gd name="T11" fmla="*/ 11019 h 21600"/>
                  <a:gd name="T12" fmla="*/ 20030 w 21600"/>
                  <a:gd name="T13" fmla="*/ 15151 h 21600"/>
                  <a:gd name="T14" fmla="*/ 15898 w 21600"/>
                  <a:gd name="T15" fmla="*/ 10883 h 21600"/>
                  <a:gd name="T16" fmla="*/ 3163 w 21600"/>
                  <a:gd name="T17" fmla="*/ 3163 h 21600"/>
                  <a:gd name="T18" fmla="*/ 18437 w 21600"/>
                  <a:gd name="T19" fmla="*/ 18437 h 21600"/>
                </a:gdLst>
                <a:ahLst/>
                <a:cxnLst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T16" t="T17" r="T18" b="T19"/>
                <a:pathLst>
                  <a:path w="21600" h="21600">
                    <a:moveTo>
                      <a:pt x="18597" y="10926"/>
                    </a:moveTo>
                    <a:cubicBezTo>
                      <a:pt x="18598" y="10884"/>
                      <a:pt x="18599" y="10842"/>
                      <a:pt x="18599" y="10800"/>
                    </a:cubicBezTo>
                    <a:cubicBezTo>
                      <a:pt x="18599" y="6497"/>
                      <a:pt x="15115" y="3008"/>
                      <a:pt x="10813" y="3001"/>
                    </a:cubicBezTo>
                    <a:lnTo>
                      <a:pt x="10818" y="0"/>
                    </a:lnTo>
                    <a:cubicBezTo>
                      <a:pt x="16775" y="10"/>
                      <a:pt x="21600" y="4842"/>
                      <a:pt x="21600" y="10800"/>
                    </a:cubicBezTo>
                    <a:cubicBezTo>
                      <a:pt x="21600" y="10858"/>
                      <a:pt x="21599" y="10917"/>
                      <a:pt x="21598" y="10975"/>
                    </a:cubicBezTo>
                    <a:lnTo>
                      <a:pt x="24298" y="11019"/>
                    </a:lnTo>
                    <a:lnTo>
                      <a:pt x="20030" y="15151"/>
                    </a:lnTo>
                    <a:lnTo>
                      <a:pt x="15898" y="10883"/>
                    </a:lnTo>
                    <a:lnTo>
                      <a:pt x="18597" y="10926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FFFFFF">
                      <a:alpha val="0"/>
                    </a:srgbClr>
                  </a:gs>
                  <a:gs pos="100000">
                    <a:schemeClr val="tx1">
                      <a:alpha val="78000"/>
                    </a:schemeClr>
                  </a:gs>
                </a:gsLst>
                <a:lin ang="5400000" scaled="1"/>
              </a:gradFill>
              <a:ln w="9525">
                <a:noFill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9" name="Oval 11"/>
              <p:cNvSpPr>
                <a:spLocks noChangeArrowheads="1"/>
              </p:cNvSpPr>
              <p:nvPr/>
            </p:nvSpPr>
            <p:spPr bwMode="gray">
              <a:xfrm>
                <a:off x="4982082" y="2000240"/>
                <a:ext cx="1643074" cy="1319212"/>
              </a:xfrm>
              <a:prstGeom prst="ellipse">
                <a:avLst/>
              </a:prstGeom>
              <a:gradFill rotWithShape="1">
                <a:gsLst>
                  <a:gs pos="0">
                    <a:schemeClr val="hlink"/>
                  </a:gs>
                  <a:gs pos="100000">
                    <a:schemeClr val="hlink">
                      <a:gamma/>
                      <a:shade val="81961"/>
                      <a:invGamma/>
                    </a:schemeClr>
                  </a:gs>
                </a:gsLst>
                <a:lin ang="5400000" scaled="1"/>
              </a:gradFill>
              <a:ln w="57150">
                <a:solidFill>
                  <a:srgbClr val="EAEAEA"/>
                </a:solidFill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" name="Rectangle 183"/>
              <p:cNvSpPr>
                <a:spLocks noChangeArrowheads="1"/>
              </p:cNvSpPr>
              <p:nvPr/>
            </p:nvSpPr>
            <p:spPr bwMode="gray">
              <a:xfrm>
                <a:off x="7818713" y="2398236"/>
                <a:ext cx="1627369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诈骗邮件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  <p:sp>
            <p:nvSpPr>
              <p:cNvPr id="31" name="Rectangle 184"/>
              <p:cNvSpPr>
                <a:spLocks noChangeArrowheads="1"/>
              </p:cNvSpPr>
              <p:nvPr/>
            </p:nvSpPr>
            <p:spPr bwMode="gray">
              <a:xfrm>
                <a:off x="4982082" y="2398236"/>
                <a:ext cx="1627370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2800" b="1" dirty="0" smtClean="0">
                    <a:solidFill>
                      <a:srgbClr val="FFFFFF"/>
                    </a:solidFill>
                    <a:ea typeface="宋体" panose="02010600030101010101" pitchFamily="2" charset="-122"/>
                  </a:rPr>
                  <a:t>正常邮件</a:t>
                </a:r>
                <a:endParaRPr lang="en-US" altLang="zh-CN" sz="2800" b="1" dirty="0">
                  <a:solidFill>
                    <a:srgbClr val="FFFFFF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Rectangle 185"/>
            <p:cNvSpPr>
              <a:spLocks noChangeArrowheads="1"/>
            </p:cNvSpPr>
            <p:nvPr/>
          </p:nvSpPr>
          <p:spPr bwMode="gray">
            <a:xfrm>
              <a:off x="3786182" y="4085137"/>
              <a:ext cx="1266693" cy="51315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特征词</a:t>
              </a:r>
              <a:endParaRPr lang="en-US" altLang="zh-CN" sz="28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14" name="组合 31"/>
          <p:cNvGrpSpPr/>
          <p:nvPr/>
        </p:nvGrpSpPr>
        <p:grpSpPr>
          <a:xfrm>
            <a:off x="352425" y="4857760"/>
            <a:ext cx="7577161" cy="954107"/>
            <a:chOff x="352425" y="4857760"/>
            <a:chExt cx="7577161" cy="954107"/>
          </a:xfrm>
        </p:grpSpPr>
        <p:grpSp>
          <p:nvGrpSpPr>
            <p:cNvPr id="15" name="组合 12"/>
            <p:cNvGrpSpPr/>
            <p:nvPr/>
          </p:nvGrpSpPr>
          <p:grpSpPr>
            <a:xfrm>
              <a:off x="352425" y="4948253"/>
              <a:ext cx="7291409" cy="766763"/>
              <a:chOff x="352425" y="4948253"/>
              <a:chExt cx="7291409" cy="766763"/>
            </a:xfrm>
          </p:grpSpPr>
          <p:sp>
            <p:nvSpPr>
              <p:cNvPr id="9" name="Rectangle 182"/>
              <p:cNvSpPr>
                <a:spLocks noChangeArrowheads="1"/>
              </p:cNvSpPr>
              <p:nvPr/>
            </p:nvSpPr>
            <p:spPr bwMode="auto">
              <a:xfrm>
                <a:off x="1714480" y="5072074"/>
                <a:ext cx="5929354" cy="523220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endParaRPr lang="en-US" altLang="zh-CN" sz="2800" b="1" dirty="0">
                  <a:ea typeface="宋体" panose="02010600030101010101" pitchFamily="2" charset="-122"/>
                </a:endParaRPr>
              </a:p>
            </p:txBody>
          </p:sp>
          <p:sp>
            <p:nvSpPr>
              <p:cNvPr id="10" name="Rectangle 174"/>
              <p:cNvSpPr>
                <a:spLocks noChangeArrowheads="1"/>
              </p:cNvSpPr>
              <p:nvPr/>
            </p:nvSpPr>
            <p:spPr bwMode="ltGray">
              <a:xfrm>
                <a:off x="352425" y="4948253"/>
                <a:ext cx="1169988" cy="766763"/>
              </a:xfrm>
              <a:prstGeom prst="rect">
                <a:avLst/>
              </a:prstGeom>
              <a:solidFill>
                <a:schemeClr val="accent2"/>
              </a:solidFill>
              <a:ln w="12700" algn="ctr">
                <a:noFill/>
                <a:prstDash val="dash"/>
                <a:miter lim="800000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3" name="Rectangle 180"/>
            <p:cNvSpPr>
              <a:spLocks noChangeArrowheads="1"/>
            </p:cNvSpPr>
            <p:nvPr/>
          </p:nvSpPr>
          <p:spPr bwMode="auto">
            <a:xfrm>
              <a:off x="1744666" y="4857760"/>
              <a:ext cx="6184920" cy="954107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2800" b="1" dirty="0" smtClean="0">
                  <a:ea typeface="宋体" panose="02010600030101010101" pitchFamily="2" charset="-122"/>
                </a:rPr>
                <a:t>运用贝叶斯公式，以诈骗邮件识别为题，自拟题目，并撰写一篇小论文。</a:t>
              </a:r>
              <a:endParaRPr lang="en-US" altLang="zh-CN" sz="2800" b="1" dirty="0">
                <a:ea typeface="宋体" panose="02010600030101010101" pitchFamily="2" charset="-122"/>
              </a:endParaRPr>
            </a:p>
          </p:txBody>
        </p:sp>
      </p:grp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4282" y="1197000"/>
            <a:ext cx="8929718" cy="5260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AutoShape 7"/>
          <p:cNvSpPr>
            <a:spLocks noChangeArrowheads="1"/>
          </p:cNvSpPr>
          <p:nvPr/>
        </p:nvSpPr>
        <p:spPr bwMode="gray">
          <a:xfrm>
            <a:off x="2214546" y="2156764"/>
            <a:ext cx="6357982" cy="2143140"/>
          </a:xfrm>
          <a:prstGeom prst="roundRect">
            <a:avLst>
              <a:gd name="adj" fmla="val 11505"/>
            </a:avLst>
          </a:prstGeom>
          <a:solidFill>
            <a:schemeClr val="accent3">
              <a:lumMod val="95000"/>
            </a:schemeClr>
          </a:soli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199" y="299084"/>
            <a:ext cx="8229600" cy="868363"/>
          </a:xfrm>
        </p:spPr>
        <p:txBody>
          <a:bodyPr/>
          <a:lstStyle/>
          <a:p>
            <a:r>
              <a:rPr lang="zh-CN" altLang="en-US" dirty="0" smtClean="0"/>
              <a:t>本节回顾</a:t>
            </a:r>
            <a:endParaRPr lang="zh-CN" altLang="en-US" i="0" dirty="0"/>
          </a:p>
        </p:txBody>
      </p:sp>
      <p:grpSp>
        <p:nvGrpSpPr>
          <p:cNvPr id="3" name="组合 54"/>
          <p:cNvGrpSpPr/>
          <p:nvPr/>
        </p:nvGrpSpPr>
        <p:grpSpPr>
          <a:xfrm>
            <a:off x="3738888" y="1197239"/>
            <a:ext cx="1976120" cy="1017315"/>
            <a:chOff x="3708636" y="1263851"/>
            <a:chExt cx="1976120" cy="1017315"/>
          </a:xfrm>
        </p:grpSpPr>
        <p:grpSp>
          <p:nvGrpSpPr>
            <p:cNvPr id="7" name="组合 6"/>
            <p:cNvGrpSpPr/>
            <p:nvPr/>
          </p:nvGrpSpPr>
          <p:grpSpPr>
            <a:xfrm>
              <a:off x="3708636" y="1263851"/>
              <a:ext cx="1976120" cy="651319"/>
              <a:chOff x="2604" y="2280"/>
              <a:chExt cx="3112" cy="1072"/>
            </a:xfrm>
          </p:grpSpPr>
          <p:sp>
            <p:nvSpPr>
              <p:cNvPr id="34820" name="Oval 4"/>
              <p:cNvSpPr>
                <a:spLocks noChangeArrowheads="1"/>
              </p:cNvSpPr>
              <p:nvPr/>
            </p:nvSpPr>
            <p:spPr bwMode="gray">
              <a:xfrm>
                <a:off x="2604" y="2280"/>
                <a:ext cx="3113" cy="107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" name="文本框 4"/>
              <p:cNvSpPr txBox="1"/>
              <p:nvPr/>
            </p:nvSpPr>
            <p:spPr>
              <a:xfrm>
                <a:off x="2862" y="2405"/>
                <a:ext cx="2598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乘法公式</a:t>
                </a:r>
              </a:p>
            </p:txBody>
          </p:sp>
        </p:grpSp>
        <p:sp>
          <p:nvSpPr>
            <p:cNvPr id="34826" name="AutoShape 10"/>
            <p:cNvSpPr>
              <a:spLocks noChangeArrowheads="1"/>
            </p:cNvSpPr>
            <p:nvPr/>
          </p:nvSpPr>
          <p:spPr bwMode="blackGray">
            <a:xfrm flipV="1">
              <a:off x="4463696" y="1963765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8" name="组合 55"/>
          <p:cNvGrpSpPr/>
          <p:nvPr/>
        </p:nvGrpSpPr>
        <p:grpSpPr>
          <a:xfrm>
            <a:off x="3695708" y="4294057"/>
            <a:ext cx="2019300" cy="992331"/>
            <a:chOff x="3739702" y="4294057"/>
            <a:chExt cx="2019300" cy="992331"/>
          </a:xfrm>
        </p:grpSpPr>
        <p:grpSp>
          <p:nvGrpSpPr>
            <p:cNvPr id="9" name="组合 7"/>
            <p:cNvGrpSpPr/>
            <p:nvPr/>
          </p:nvGrpSpPr>
          <p:grpSpPr>
            <a:xfrm>
              <a:off x="3739702" y="4564528"/>
              <a:ext cx="2019300" cy="721860"/>
              <a:chOff x="2896" y="6550"/>
              <a:chExt cx="3180" cy="1152"/>
            </a:xfrm>
          </p:grpSpPr>
          <p:sp>
            <p:nvSpPr>
              <p:cNvPr id="4" name="Oval 4"/>
              <p:cNvSpPr>
                <a:spLocks noChangeArrowheads="1"/>
              </p:cNvSpPr>
              <p:nvPr/>
            </p:nvSpPr>
            <p:spPr bwMode="gray">
              <a:xfrm>
                <a:off x="2946" y="6550"/>
                <a:ext cx="3130" cy="1152"/>
              </a:xfrm>
              <a:prstGeom prst="ellipse">
                <a:avLst/>
              </a:prstGeom>
              <a:solidFill>
                <a:srgbClr val="993366"/>
              </a:solidFill>
              <a:ln w="28575">
                <a:solidFill>
                  <a:srgbClr val="FFFFFF"/>
                </a:solidFill>
                <a:round/>
              </a:ln>
              <a:effectLst>
                <a:outerShdw dist="35921" dir="2700000" algn="ctr" rotWithShape="0">
                  <a:srgbClr val="292929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2896" y="6687"/>
                <a:ext cx="3130" cy="8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b="1" dirty="0">
                    <a:solidFill>
                      <a:schemeClr val="bg1"/>
                    </a:solidFill>
                  </a:rPr>
                  <a:t>全概率公式</a:t>
                </a:r>
              </a:p>
            </p:txBody>
          </p:sp>
        </p:grpSp>
        <p:sp>
          <p:nvSpPr>
            <p:cNvPr id="14" name="AutoShape 10"/>
            <p:cNvSpPr>
              <a:spLocks noChangeArrowheads="1"/>
            </p:cNvSpPr>
            <p:nvPr/>
          </p:nvSpPr>
          <p:spPr bwMode="blackGray">
            <a:xfrm rot="10800000" flipV="1">
              <a:off x="4538350" y="4294057"/>
              <a:ext cx="475609" cy="282804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" name="AutoShape 11"/>
          <p:cNvSpPr>
            <a:spLocks noChangeArrowheads="1"/>
          </p:cNvSpPr>
          <p:nvPr/>
        </p:nvSpPr>
        <p:spPr bwMode="gray">
          <a:xfrm>
            <a:off x="2714612" y="2214554"/>
            <a:ext cx="5500726" cy="71438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48" name="图片 47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870872" y="2387211"/>
            <a:ext cx="1486814" cy="458114"/>
          </a:xfrm>
          <a:prstGeom prst="rect">
            <a:avLst/>
          </a:prstGeom>
        </p:spPr>
      </p:pic>
      <p:pic>
        <p:nvPicPr>
          <p:cNvPr id="49" name="图片 48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569751" y="2485538"/>
            <a:ext cx="288001" cy="103785"/>
          </a:xfrm>
          <a:prstGeom prst="rect">
            <a:avLst/>
          </a:prstGeom>
        </p:spPr>
      </p:pic>
      <p:pic>
        <p:nvPicPr>
          <p:cNvPr id="50" name="图片 49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5181014" y="2357430"/>
            <a:ext cx="2820010" cy="458114"/>
          </a:xfrm>
          <a:prstGeom prst="rect">
            <a:avLst/>
          </a:prstGeom>
        </p:spPr>
      </p:pic>
      <p:sp>
        <p:nvSpPr>
          <p:cNvPr id="51" name="AutoShape 7"/>
          <p:cNvSpPr>
            <a:spLocks noChangeArrowheads="1"/>
          </p:cNvSpPr>
          <p:nvPr/>
        </p:nvSpPr>
        <p:spPr bwMode="gray">
          <a:xfrm>
            <a:off x="2714612" y="3000372"/>
            <a:ext cx="5929354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2" name="图片 51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4599686" y="3038100"/>
            <a:ext cx="3544214" cy="1248156"/>
          </a:xfrm>
          <a:prstGeom prst="rect">
            <a:avLst/>
          </a:prstGeom>
        </p:spPr>
      </p:pic>
      <p:pic>
        <p:nvPicPr>
          <p:cNvPr id="53" name="图片 52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3084382" y="3393309"/>
            <a:ext cx="987552" cy="458114"/>
          </a:xfrm>
          <a:prstGeom prst="rect">
            <a:avLst/>
          </a:prstGeom>
        </p:spPr>
      </p:pic>
      <p:pic>
        <p:nvPicPr>
          <p:cNvPr id="54" name="图片 53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12561" y="3539529"/>
            <a:ext cx="288001" cy="103785"/>
          </a:xfrm>
          <a:prstGeom prst="rect">
            <a:avLst/>
          </a:prstGeom>
        </p:spPr>
      </p:pic>
      <p:pic>
        <p:nvPicPr>
          <p:cNvPr id="57" name="图片 56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2214546" y="2786058"/>
            <a:ext cx="1857388" cy="527523"/>
          </a:xfrm>
          <a:prstGeom prst="rect">
            <a:avLst/>
          </a:prstGeom>
        </p:spPr>
      </p:pic>
      <p:pic>
        <p:nvPicPr>
          <p:cNvPr id="59" name="图片 58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2" cstate="print"/>
          <a:stretch>
            <a:fillRect/>
          </a:stretch>
        </p:blipFill>
        <p:spPr>
          <a:xfrm>
            <a:off x="4227077" y="2890489"/>
            <a:ext cx="487799" cy="175785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5022546" y="2978381"/>
            <a:ext cx="3335668" cy="2199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图片 6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857884" y="4286256"/>
            <a:ext cx="3299711" cy="912251"/>
          </a:xfrm>
          <a:prstGeom prst="rect">
            <a:avLst/>
          </a:prstGeom>
        </p:spPr>
      </p:pic>
      <p:grpSp>
        <p:nvGrpSpPr>
          <p:cNvPr id="10" name="组合 63"/>
          <p:cNvGrpSpPr/>
          <p:nvPr/>
        </p:nvGrpSpPr>
        <p:grpSpPr>
          <a:xfrm>
            <a:off x="1214414" y="2092396"/>
            <a:ext cx="1057921" cy="2193860"/>
            <a:chOff x="357158" y="2000240"/>
            <a:chExt cx="1057921" cy="2193860"/>
          </a:xfrm>
        </p:grpSpPr>
        <p:grpSp>
          <p:nvGrpSpPr>
            <p:cNvPr id="11" name="组合 42"/>
            <p:cNvGrpSpPr/>
            <p:nvPr/>
          </p:nvGrpSpPr>
          <p:grpSpPr>
            <a:xfrm>
              <a:off x="357158" y="2000240"/>
              <a:ext cx="768470" cy="2193860"/>
              <a:chOff x="517849" y="2247286"/>
              <a:chExt cx="768470" cy="2193860"/>
            </a:xfrm>
          </p:grpSpPr>
          <p:pic>
            <p:nvPicPr>
              <p:cNvPr id="36" name="图片 35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5400000">
                <a:off x="-194846" y="2959981"/>
                <a:ext cx="2193860" cy="768470"/>
              </a:xfrm>
              <a:prstGeom prst="rect">
                <a:avLst/>
              </a:prstGeom>
            </p:spPr>
          </p:pic>
          <p:sp>
            <p:nvSpPr>
              <p:cNvPr id="42" name="文本框 41"/>
              <p:cNvSpPr txBox="1"/>
              <p:nvPr/>
            </p:nvSpPr>
            <p:spPr>
              <a:xfrm>
                <a:off x="589934" y="2378025"/>
                <a:ext cx="615553" cy="2009779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r>
                  <a:rPr lang="zh-CN" altLang="en-US" sz="2800" b="1" dirty="0" smtClean="0">
                    <a:solidFill>
                      <a:schemeClr val="bg1"/>
                    </a:solidFill>
                  </a:rPr>
                  <a:t>贝叶斯公式</a:t>
                </a:r>
                <a:endParaRPr lang="zh-CN" altLang="en-US" sz="28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3" name="AutoShape 10"/>
            <p:cNvSpPr>
              <a:spLocks noChangeArrowheads="1"/>
            </p:cNvSpPr>
            <p:nvPr/>
          </p:nvSpPr>
          <p:spPr bwMode="blackGray">
            <a:xfrm rot="16200000" flipV="1">
              <a:off x="1015482" y="2938470"/>
              <a:ext cx="481794" cy="317401"/>
            </a:xfrm>
            <a:prstGeom prst="triangle">
              <a:avLst>
                <a:gd name="adj" fmla="val 50000"/>
              </a:avLst>
            </a:prstGeom>
            <a:solidFill>
              <a:schemeClr val="tx2"/>
            </a:solidFill>
            <a:ln w="9525" algn="ctr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pic>
        <p:nvPicPr>
          <p:cNvPr id="68" name="图片 6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08027" y="4286256"/>
            <a:ext cx="3335411" cy="875902"/>
          </a:xfrm>
          <a:prstGeom prst="rect">
            <a:avLst/>
          </a:prstGeom>
        </p:spPr>
      </p:pic>
      <p:grpSp>
        <p:nvGrpSpPr>
          <p:cNvPr id="12" name="Group 8"/>
          <p:cNvGrpSpPr>
            <a:grpSpLocks/>
          </p:cNvGrpSpPr>
          <p:nvPr/>
        </p:nvGrpSpPr>
        <p:grpSpPr bwMode="auto">
          <a:xfrm>
            <a:off x="30143" y="2357430"/>
            <a:ext cx="1112833" cy="1524000"/>
            <a:chOff x="4397" y="1430"/>
            <a:chExt cx="1005" cy="960"/>
          </a:xfrm>
        </p:grpSpPr>
        <p:sp>
          <p:nvSpPr>
            <p:cNvPr id="84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</a:p>
            <a:p>
              <a:r>
                <a:rPr lang="zh-CN" altLang="en-US" sz="2800" dirty="0" smtClean="0"/>
                <a:t>有关</a:t>
              </a:r>
              <a:endParaRPr lang="zh-CN" altLang="en-US" sz="2800" dirty="0"/>
            </a:p>
          </p:txBody>
        </p:sp>
        <p:sp>
          <p:nvSpPr>
            <p:cNvPr id="85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13" name="Group 8"/>
          <p:cNvGrpSpPr>
            <a:grpSpLocks/>
          </p:cNvGrpSpPr>
          <p:nvPr/>
        </p:nvGrpSpPr>
        <p:grpSpPr bwMode="auto">
          <a:xfrm>
            <a:off x="30143" y="4905396"/>
            <a:ext cx="1041395" cy="1524000"/>
            <a:chOff x="4397" y="1430"/>
            <a:chExt cx="1005" cy="960"/>
          </a:xfrm>
        </p:grpSpPr>
        <p:sp>
          <p:nvSpPr>
            <p:cNvPr id="87" name="AutoShape 9"/>
            <p:cNvSpPr>
              <a:spLocks noChangeArrowheads="1"/>
            </p:cNvSpPr>
            <p:nvPr/>
          </p:nvSpPr>
          <p:spPr bwMode="gray">
            <a:xfrm>
              <a:off x="4397" y="1430"/>
              <a:ext cx="1005" cy="960"/>
            </a:xfrm>
            <a:prstGeom prst="homePlate">
              <a:avLst>
                <a:gd name="adj" fmla="val 26172"/>
              </a:avLst>
            </a:prstGeom>
            <a:gradFill rotWithShape="1">
              <a:gsLst>
                <a:gs pos="0">
                  <a:srgbClr val="D5E0E5">
                    <a:gamma/>
                    <a:shade val="66275"/>
                    <a:invGamma/>
                  </a:srgbClr>
                </a:gs>
                <a:gs pos="50000">
                  <a:srgbClr val="D5E0E5"/>
                </a:gs>
                <a:gs pos="100000">
                  <a:srgbClr val="D5E0E5">
                    <a:gamma/>
                    <a:shade val="66275"/>
                    <a:invGamma/>
                  </a:srgbClr>
                </a:gs>
              </a:gsLst>
              <a:lin ang="5400000" scaled="1"/>
            </a:gradFill>
            <a:ln w="9525" algn="ctr">
              <a:solidFill>
                <a:srgbClr val="76858A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r>
                <a:rPr lang="en-US" altLang="zh-CN" sz="2800" dirty="0" smtClean="0"/>
                <a:t>A</a:t>
              </a:r>
              <a:r>
                <a:rPr lang="zh-CN" altLang="en-US" sz="2800" dirty="0" smtClean="0"/>
                <a:t>与</a:t>
              </a:r>
              <a:r>
                <a:rPr lang="en-US" altLang="zh-CN" sz="2800" dirty="0" smtClean="0"/>
                <a:t>B</a:t>
              </a:r>
            </a:p>
            <a:p>
              <a:r>
                <a:rPr lang="zh-CN" altLang="en-US" sz="2800" dirty="0" smtClean="0"/>
                <a:t>无关</a:t>
              </a:r>
              <a:endParaRPr lang="zh-CN" altLang="en-US" sz="2800" dirty="0"/>
            </a:p>
          </p:txBody>
        </p:sp>
        <p:sp>
          <p:nvSpPr>
            <p:cNvPr id="88" name="AutoShape 10"/>
            <p:cNvSpPr>
              <a:spLocks noChangeArrowheads="1"/>
            </p:cNvSpPr>
            <p:nvPr/>
          </p:nvSpPr>
          <p:spPr bwMode="gray">
            <a:xfrm>
              <a:off x="4407" y="1440"/>
              <a:ext cx="978" cy="934"/>
            </a:xfrm>
            <a:prstGeom prst="homePlate">
              <a:avLst>
                <a:gd name="adj" fmla="val 26178"/>
              </a:avLst>
            </a:prstGeom>
            <a:noFill/>
            <a:ln w="9525" algn="ctr">
              <a:solidFill>
                <a:srgbClr val="FFFFFF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9" name="AutoShape 7"/>
          <p:cNvSpPr>
            <a:spLocks noChangeArrowheads="1"/>
          </p:cNvSpPr>
          <p:nvPr/>
        </p:nvSpPr>
        <p:spPr bwMode="gray">
          <a:xfrm>
            <a:off x="2214546" y="4929198"/>
            <a:ext cx="6357982" cy="1500198"/>
          </a:xfrm>
          <a:prstGeom prst="roundRect">
            <a:avLst>
              <a:gd name="adj" fmla="val 11505"/>
            </a:avLst>
          </a:prstGeom>
          <a:solidFill>
            <a:schemeClr val="accent3">
              <a:lumMod val="95000"/>
            </a:schemeClr>
          </a:soli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r>
              <a:rPr lang="zh-CN" altLang="en-US" sz="3200" dirty="0" smtClean="0"/>
              <a:t>                事件独立性</a:t>
            </a:r>
            <a:endParaRPr lang="zh-CN" altLang="en-US" sz="3200" dirty="0"/>
          </a:p>
        </p:txBody>
      </p:sp>
      <p:grpSp>
        <p:nvGrpSpPr>
          <p:cNvPr id="15" name="组合 34830"/>
          <p:cNvGrpSpPr/>
          <p:nvPr/>
        </p:nvGrpSpPr>
        <p:grpSpPr>
          <a:xfrm>
            <a:off x="6736293" y="5214950"/>
            <a:ext cx="1550483" cy="886283"/>
            <a:chOff x="6538766" y="5318687"/>
            <a:chExt cx="1550483" cy="886283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91" name="椭圆 90"/>
            <p:cNvSpPr/>
            <p:nvPr/>
          </p:nvSpPr>
          <p:spPr>
            <a:xfrm>
              <a:off x="6538766" y="5318687"/>
              <a:ext cx="1550483" cy="8862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文本框 34829"/>
            <p:cNvSpPr txBox="1"/>
            <p:nvPr/>
          </p:nvSpPr>
          <p:spPr>
            <a:xfrm>
              <a:off x="6837517" y="5467898"/>
              <a:ext cx="1116000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chemeClr val="bg1"/>
                  </a:solidFill>
                </a:rPr>
                <a:t>预习</a:t>
              </a:r>
              <a:endParaRPr lang="zh-CN" altLang="en-US" sz="32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组合 100"/>
          <p:cNvGrpSpPr/>
          <p:nvPr/>
        </p:nvGrpSpPr>
        <p:grpSpPr>
          <a:xfrm>
            <a:off x="6583581" y="142852"/>
            <a:ext cx="2703326" cy="1664800"/>
            <a:chOff x="1574141" y="1682750"/>
            <a:chExt cx="5264148" cy="4436018"/>
          </a:xfrm>
        </p:grpSpPr>
        <p:sp>
          <p:nvSpPr>
            <p:cNvPr id="102" name="Freeform 40"/>
            <p:cNvSpPr>
              <a:spLocks/>
            </p:cNvSpPr>
            <p:nvPr/>
          </p:nvSpPr>
          <p:spPr bwMode="gray">
            <a:xfrm rot="3046289" flipH="1">
              <a:off x="4369934" y="1138238"/>
              <a:ext cx="1828802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hlink">
                    <a:gamma/>
                    <a:tint val="33725"/>
                    <a:invGamma/>
                  </a:schemeClr>
                </a:gs>
                <a:gs pos="100000">
                  <a:schemeClr val="hlink"/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 dirty="0"/>
            </a:p>
          </p:txBody>
        </p:sp>
        <p:sp>
          <p:nvSpPr>
            <p:cNvPr id="103" name="Freeform 41"/>
            <p:cNvSpPr>
              <a:spLocks/>
            </p:cNvSpPr>
            <p:nvPr/>
          </p:nvSpPr>
          <p:spPr bwMode="gray">
            <a:xfrm rot="3171804" flipH="1">
              <a:off x="2182132" y="3799801"/>
              <a:ext cx="1806579" cy="2831356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33725"/>
                    <a:invGamma/>
                  </a:schemeClr>
                </a:gs>
              </a:gsLst>
              <a:lin ang="189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4" name="Freeform 42"/>
            <p:cNvSpPr>
              <a:spLocks/>
            </p:cNvSpPr>
            <p:nvPr/>
          </p:nvSpPr>
          <p:spPr bwMode="gray">
            <a:xfrm rot="18473053">
              <a:off x="4463387" y="3693982"/>
              <a:ext cx="1828804" cy="2921001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accent1">
                    <a:gamma/>
                    <a:tint val="3372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5" name="Freeform 43"/>
            <p:cNvSpPr>
              <a:spLocks/>
            </p:cNvSpPr>
            <p:nvPr/>
          </p:nvSpPr>
          <p:spPr bwMode="gray">
            <a:xfrm rot="-46246289">
              <a:off x="2120241" y="1136650"/>
              <a:ext cx="1828800" cy="2921000"/>
            </a:xfrm>
            <a:custGeom>
              <a:avLst/>
              <a:gdLst/>
              <a:ahLst/>
              <a:cxnLst>
                <a:cxn ang="0">
                  <a:pos x="1467" y="1246"/>
                </a:cxn>
                <a:cxn ang="0">
                  <a:pos x="1444" y="1390"/>
                </a:cxn>
                <a:cxn ang="0">
                  <a:pos x="1400" y="1529"/>
                </a:cxn>
                <a:cxn ang="0">
                  <a:pos x="1339" y="1662"/>
                </a:cxn>
                <a:cxn ang="0">
                  <a:pos x="1267" y="1784"/>
                </a:cxn>
                <a:cxn ang="0">
                  <a:pos x="1187" y="1898"/>
                </a:cxn>
                <a:cxn ang="0">
                  <a:pos x="1102" y="2002"/>
                </a:cxn>
                <a:cxn ang="0">
                  <a:pos x="1019" y="2094"/>
                </a:cxn>
                <a:cxn ang="0">
                  <a:pos x="939" y="2174"/>
                </a:cxn>
                <a:cxn ang="0">
                  <a:pos x="866" y="2239"/>
                </a:cxn>
                <a:cxn ang="0">
                  <a:pos x="806" y="2290"/>
                </a:cxn>
                <a:cxn ang="0">
                  <a:pos x="763" y="2325"/>
                </a:cxn>
                <a:cxn ang="0">
                  <a:pos x="739" y="2343"/>
                </a:cxn>
                <a:cxn ang="0">
                  <a:pos x="732" y="2343"/>
                </a:cxn>
                <a:cxn ang="0">
                  <a:pos x="709" y="2325"/>
                </a:cxn>
                <a:cxn ang="0">
                  <a:pos x="665" y="2290"/>
                </a:cxn>
                <a:cxn ang="0">
                  <a:pos x="604" y="2239"/>
                </a:cxn>
                <a:cxn ang="0">
                  <a:pos x="532" y="2174"/>
                </a:cxn>
                <a:cxn ang="0">
                  <a:pos x="452" y="2094"/>
                </a:cxn>
                <a:cxn ang="0">
                  <a:pos x="367" y="2002"/>
                </a:cxn>
                <a:cxn ang="0">
                  <a:pos x="284" y="1898"/>
                </a:cxn>
                <a:cxn ang="0">
                  <a:pos x="204" y="1784"/>
                </a:cxn>
                <a:cxn ang="0">
                  <a:pos x="131" y="1662"/>
                </a:cxn>
                <a:cxn ang="0">
                  <a:pos x="71" y="1529"/>
                </a:cxn>
                <a:cxn ang="0">
                  <a:pos x="27" y="1390"/>
                </a:cxn>
                <a:cxn ang="0">
                  <a:pos x="4" y="1246"/>
                </a:cxn>
                <a:cxn ang="0">
                  <a:pos x="4" y="1098"/>
                </a:cxn>
                <a:cxn ang="0">
                  <a:pos x="27" y="954"/>
                </a:cxn>
                <a:cxn ang="0">
                  <a:pos x="71" y="815"/>
                </a:cxn>
                <a:cxn ang="0">
                  <a:pos x="131" y="684"/>
                </a:cxn>
                <a:cxn ang="0">
                  <a:pos x="204" y="560"/>
                </a:cxn>
                <a:cxn ang="0">
                  <a:pos x="284" y="446"/>
                </a:cxn>
                <a:cxn ang="0">
                  <a:pos x="367" y="343"/>
                </a:cxn>
                <a:cxn ang="0">
                  <a:pos x="452" y="251"/>
                </a:cxn>
                <a:cxn ang="0">
                  <a:pos x="532" y="170"/>
                </a:cxn>
                <a:cxn ang="0">
                  <a:pos x="604" y="105"/>
                </a:cxn>
                <a:cxn ang="0">
                  <a:pos x="665" y="55"/>
                </a:cxn>
                <a:cxn ang="0">
                  <a:pos x="709" y="19"/>
                </a:cxn>
                <a:cxn ang="0">
                  <a:pos x="732" y="1"/>
                </a:cxn>
                <a:cxn ang="0">
                  <a:pos x="739" y="1"/>
                </a:cxn>
                <a:cxn ang="0">
                  <a:pos x="763" y="19"/>
                </a:cxn>
                <a:cxn ang="0">
                  <a:pos x="806" y="55"/>
                </a:cxn>
                <a:cxn ang="0">
                  <a:pos x="866" y="105"/>
                </a:cxn>
                <a:cxn ang="0">
                  <a:pos x="939" y="170"/>
                </a:cxn>
                <a:cxn ang="0">
                  <a:pos x="1019" y="251"/>
                </a:cxn>
                <a:cxn ang="0">
                  <a:pos x="1102" y="343"/>
                </a:cxn>
                <a:cxn ang="0">
                  <a:pos x="1187" y="446"/>
                </a:cxn>
                <a:cxn ang="0">
                  <a:pos x="1267" y="560"/>
                </a:cxn>
                <a:cxn ang="0">
                  <a:pos x="1339" y="684"/>
                </a:cxn>
                <a:cxn ang="0">
                  <a:pos x="1400" y="815"/>
                </a:cxn>
                <a:cxn ang="0">
                  <a:pos x="1444" y="954"/>
                </a:cxn>
                <a:cxn ang="0">
                  <a:pos x="1467" y="1098"/>
                </a:cxn>
              </a:cxnLst>
              <a:rect l="0" t="0" r="r" b="b"/>
              <a:pathLst>
                <a:path w="1470" h="2346">
                  <a:moveTo>
                    <a:pt x="1470" y="1173"/>
                  </a:moveTo>
                  <a:lnTo>
                    <a:pt x="1467" y="1246"/>
                  </a:lnTo>
                  <a:lnTo>
                    <a:pt x="1458" y="1319"/>
                  </a:lnTo>
                  <a:lnTo>
                    <a:pt x="1444" y="1390"/>
                  </a:lnTo>
                  <a:lnTo>
                    <a:pt x="1423" y="1462"/>
                  </a:lnTo>
                  <a:lnTo>
                    <a:pt x="1400" y="1529"/>
                  </a:lnTo>
                  <a:lnTo>
                    <a:pt x="1371" y="1596"/>
                  </a:lnTo>
                  <a:lnTo>
                    <a:pt x="1339" y="1662"/>
                  </a:lnTo>
                  <a:lnTo>
                    <a:pt x="1305" y="1724"/>
                  </a:lnTo>
                  <a:lnTo>
                    <a:pt x="1267" y="1784"/>
                  </a:lnTo>
                  <a:lnTo>
                    <a:pt x="1228" y="1843"/>
                  </a:lnTo>
                  <a:lnTo>
                    <a:pt x="1187" y="1898"/>
                  </a:lnTo>
                  <a:lnTo>
                    <a:pt x="1145" y="1952"/>
                  </a:lnTo>
                  <a:lnTo>
                    <a:pt x="1102" y="2002"/>
                  </a:lnTo>
                  <a:lnTo>
                    <a:pt x="1060" y="2050"/>
                  </a:lnTo>
                  <a:lnTo>
                    <a:pt x="1019" y="2094"/>
                  </a:lnTo>
                  <a:lnTo>
                    <a:pt x="978" y="2134"/>
                  </a:lnTo>
                  <a:lnTo>
                    <a:pt x="939" y="2174"/>
                  </a:lnTo>
                  <a:lnTo>
                    <a:pt x="901" y="2207"/>
                  </a:lnTo>
                  <a:lnTo>
                    <a:pt x="866" y="2239"/>
                  </a:lnTo>
                  <a:lnTo>
                    <a:pt x="835" y="2266"/>
                  </a:lnTo>
                  <a:lnTo>
                    <a:pt x="806" y="2290"/>
                  </a:lnTo>
                  <a:lnTo>
                    <a:pt x="783" y="2309"/>
                  </a:lnTo>
                  <a:lnTo>
                    <a:pt x="763" y="2325"/>
                  </a:lnTo>
                  <a:lnTo>
                    <a:pt x="748" y="2336"/>
                  </a:lnTo>
                  <a:lnTo>
                    <a:pt x="739" y="2343"/>
                  </a:lnTo>
                  <a:lnTo>
                    <a:pt x="735" y="2346"/>
                  </a:lnTo>
                  <a:lnTo>
                    <a:pt x="732" y="2343"/>
                  </a:lnTo>
                  <a:lnTo>
                    <a:pt x="723" y="2336"/>
                  </a:lnTo>
                  <a:lnTo>
                    <a:pt x="709" y="2325"/>
                  </a:lnTo>
                  <a:lnTo>
                    <a:pt x="688" y="2309"/>
                  </a:lnTo>
                  <a:lnTo>
                    <a:pt x="665" y="2290"/>
                  </a:lnTo>
                  <a:lnTo>
                    <a:pt x="636" y="2266"/>
                  </a:lnTo>
                  <a:lnTo>
                    <a:pt x="604" y="2239"/>
                  </a:lnTo>
                  <a:lnTo>
                    <a:pt x="570" y="2207"/>
                  </a:lnTo>
                  <a:lnTo>
                    <a:pt x="532" y="2174"/>
                  </a:lnTo>
                  <a:lnTo>
                    <a:pt x="493" y="2134"/>
                  </a:lnTo>
                  <a:lnTo>
                    <a:pt x="452" y="2094"/>
                  </a:lnTo>
                  <a:lnTo>
                    <a:pt x="410" y="2050"/>
                  </a:lnTo>
                  <a:lnTo>
                    <a:pt x="367" y="2002"/>
                  </a:lnTo>
                  <a:lnTo>
                    <a:pt x="325" y="1952"/>
                  </a:lnTo>
                  <a:lnTo>
                    <a:pt x="284" y="1898"/>
                  </a:lnTo>
                  <a:lnTo>
                    <a:pt x="243" y="1843"/>
                  </a:lnTo>
                  <a:lnTo>
                    <a:pt x="204" y="1784"/>
                  </a:lnTo>
                  <a:lnTo>
                    <a:pt x="166" y="1724"/>
                  </a:lnTo>
                  <a:lnTo>
                    <a:pt x="131" y="1662"/>
                  </a:lnTo>
                  <a:lnTo>
                    <a:pt x="100" y="1596"/>
                  </a:lnTo>
                  <a:lnTo>
                    <a:pt x="71" y="1529"/>
                  </a:lnTo>
                  <a:lnTo>
                    <a:pt x="48" y="1462"/>
                  </a:lnTo>
                  <a:lnTo>
                    <a:pt x="27" y="1390"/>
                  </a:lnTo>
                  <a:lnTo>
                    <a:pt x="13" y="1319"/>
                  </a:lnTo>
                  <a:lnTo>
                    <a:pt x="4" y="1246"/>
                  </a:lnTo>
                  <a:lnTo>
                    <a:pt x="0" y="1173"/>
                  </a:lnTo>
                  <a:lnTo>
                    <a:pt x="4" y="1098"/>
                  </a:lnTo>
                  <a:lnTo>
                    <a:pt x="13" y="1025"/>
                  </a:lnTo>
                  <a:lnTo>
                    <a:pt x="27" y="954"/>
                  </a:lnTo>
                  <a:lnTo>
                    <a:pt x="48" y="884"/>
                  </a:lnTo>
                  <a:lnTo>
                    <a:pt x="71" y="815"/>
                  </a:lnTo>
                  <a:lnTo>
                    <a:pt x="100" y="748"/>
                  </a:lnTo>
                  <a:lnTo>
                    <a:pt x="131" y="684"/>
                  </a:lnTo>
                  <a:lnTo>
                    <a:pt x="166" y="621"/>
                  </a:lnTo>
                  <a:lnTo>
                    <a:pt x="204" y="560"/>
                  </a:lnTo>
                  <a:lnTo>
                    <a:pt x="243" y="502"/>
                  </a:lnTo>
                  <a:lnTo>
                    <a:pt x="284" y="446"/>
                  </a:lnTo>
                  <a:lnTo>
                    <a:pt x="325" y="394"/>
                  </a:lnTo>
                  <a:lnTo>
                    <a:pt x="367" y="343"/>
                  </a:lnTo>
                  <a:lnTo>
                    <a:pt x="410" y="294"/>
                  </a:lnTo>
                  <a:lnTo>
                    <a:pt x="452" y="251"/>
                  </a:lnTo>
                  <a:lnTo>
                    <a:pt x="493" y="210"/>
                  </a:lnTo>
                  <a:lnTo>
                    <a:pt x="532" y="170"/>
                  </a:lnTo>
                  <a:lnTo>
                    <a:pt x="570" y="137"/>
                  </a:lnTo>
                  <a:lnTo>
                    <a:pt x="604" y="105"/>
                  </a:lnTo>
                  <a:lnTo>
                    <a:pt x="636" y="79"/>
                  </a:lnTo>
                  <a:lnTo>
                    <a:pt x="665" y="55"/>
                  </a:lnTo>
                  <a:lnTo>
                    <a:pt x="688" y="35"/>
                  </a:lnTo>
                  <a:lnTo>
                    <a:pt x="709" y="19"/>
                  </a:lnTo>
                  <a:lnTo>
                    <a:pt x="723" y="9"/>
                  </a:lnTo>
                  <a:lnTo>
                    <a:pt x="732" y="1"/>
                  </a:lnTo>
                  <a:lnTo>
                    <a:pt x="735" y="0"/>
                  </a:lnTo>
                  <a:lnTo>
                    <a:pt x="739" y="1"/>
                  </a:lnTo>
                  <a:lnTo>
                    <a:pt x="748" y="9"/>
                  </a:lnTo>
                  <a:lnTo>
                    <a:pt x="763" y="19"/>
                  </a:lnTo>
                  <a:lnTo>
                    <a:pt x="783" y="35"/>
                  </a:lnTo>
                  <a:lnTo>
                    <a:pt x="806" y="55"/>
                  </a:lnTo>
                  <a:lnTo>
                    <a:pt x="835" y="79"/>
                  </a:lnTo>
                  <a:lnTo>
                    <a:pt x="866" y="105"/>
                  </a:lnTo>
                  <a:lnTo>
                    <a:pt x="901" y="137"/>
                  </a:lnTo>
                  <a:lnTo>
                    <a:pt x="939" y="170"/>
                  </a:lnTo>
                  <a:lnTo>
                    <a:pt x="978" y="210"/>
                  </a:lnTo>
                  <a:lnTo>
                    <a:pt x="1019" y="251"/>
                  </a:lnTo>
                  <a:lnTo>
                    <a:pt x="1060" y="294"/>
                  </a:lnTo>
                  <a:lnTo>
                    <a:pt x="1102" y="343"/>
                  </a:lnTo>
                  <a:lnTo>
                    <a:pt x="1145" y="394"/>
                  </a:lnTo>
                  <a:lnTo>
                    <a:pt x="1187" y="446"/>
                  </a:lnTo>
                  <a:lnTo>
                    <a:pt x="1228" y="502"/>
                  </a:lnTo>
                  <a:lnTo>
                    <a:pt x="1267" y="560"/>
                  </a:lnTo>
                  <a:lnTo>
                    <a:pt x="1305" y="621"/>
                  </a:lnTo>
                  <a:lnTo>
                    <a:pt x="1339" y="684"/>
                  </a:lnTo>
                  <a:lnTo>
                    <a:pt x="1371" y="748"/>
                  </a:lnTo>
                  <a:lnTo>
                    <a:pt x="1400" y="815"/>
                  </a:lnTo>
                  <a:lnTo>
                    <a:pt x="1423" y="884"/>
                  </a:lnTo>
                  <a:lnTo>
                    <a:pt x="1444" y="954"/>
                  </a:lnTo>
                  <a:lnTo>
                    <a:pt x="1458" y="1025"/>
                  </a:lnTo>
                  <a:lnTo>
                    <a:pt x="1467" y="1098"/>
                  </a:lnTo>
                  <a:lnTo>
                    <a:pt x="1470" y="1173"/>
                  </a:lnTo>
                </a:path>
              </a:pathLst>
            </a:custGeom>
            <a:gradFill rotWithShape="1">
              <a:gsLst>
                <a:gs pos="0">
                  <a:schemeClr val="folHlink"/>
                </a:gs>
                <a:gs pos="100000">
                  <a:schemeClr val="folHlink">
                    <a:gamma/>
                    <a:tint val="33725"/>
                    <a:invGamma/>
                  </a:schemeClr>
                </a:gs>
              </a:gsLst>
              <a:lin ang="2700000" scaled="1"/>
            </a:gradFill>
            <a:ln w="19050" cmpd="sng">
              <a:solidFill>
                <a:srgbClr val="FFFFFF"/>
              </a:solidFill>
              <a:prstDash val="solid"/>
              <a:round/>
              <a:headEnd/>
              <a:tailEnd/>
            </a:ln>
            <a:effectLst>
              <a:outerShdw dist="28398" dir="6993903" algn="ctr" rotWithShape="0">
                <a:srgbClr val="B2B2B2">
                  <a:alpha val="50000"/>
                </a:srgbClr>
              </a:outerShdw>
            </a:effectLst>
          </p:spPr>
          <p:txBody>
            <a:bodyPr/>
            <a:lstStyle/>
            <a:p>
              <a:pPr algn="ctr"/>
              <a:endParaRPr lang="zh-CN" altLang="en-US"/>
            </a:p>
          </p:txBody>
        </p:sp>
        <p:sp>
          <p:nvSpPr>
            <p:cNvPr id="106" name="Text Box 45"/>
            <p:cNvSpPr txBox="1">
              <a:spLocks noChangeArrowheads="1"/>
            </p:cNvSpPr>
            <p:nvPr/>
          </p:nvSpPr>
          <p:spPr bwMode="gray">
            <a:xfrm>
              <a:off x="4334307" y="2243138"/>
              <a:ext cx="1899147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找已知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7" name="Text Box 46"/>
            <p:cNvSpPr txBox="1">
              <a:spLocks noChangeArrowheads="1"/>
            </p:cNvSpPr>
            <p:nvPr/>
          </p:nvSpPr>
          <p:spPr bwMode="gray">
            <a:xfrm>
              <a:off x="2259626" y="4696050"/>
              <a:ext cx="1935571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做决策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8" name="Text Box 47"/>
            <p:cNvSpPr txBox="1">
              <a:spLocks noChangeArrowheads="1"/>
            </p:cNvSpPr>
            <p:nvPr/>
          </p:nvSpPr>
          <p:spPr bwMode="gray">
            <a:xfrm>
              <a:off x="4334307" y="4728404"/>
              <a:ext cx="1875333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算概率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  <p:sp>
          <p:nvSpPr>
            <p:cNvPr id="109" name="Rectangle 48"/>
            <p:cNvSpPr>
              <a:spLocks noChangeArrowheads="1"/>
            </p:cNvSpPr>
            <p:nvPr/>
          </p:nvSpPr>
          <p:spPr bwMode="auto">
            <a:xfrm>
              <a:off x="3705277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1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0" name="Rectangle 49"/>
            <p:cNvSpPr>
              <a:spLocks noChangeArrowheads="1"/>
            </p:cNvSpPr>
            <p:nvPr/>
          </p:nvSpPr>
          <p:spPr bwMode="auto">
            <a:xfrm>
              <a:off x="4402189" y="3122612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2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1" name="Rectangle 50"/>
            <p:cNvSpPr>
              <a:spLocks noChangeArrowheads="1"/>
            </p:cNvSpPr>
            <p:nvPr/>
          </p:nvSpPr>
          <p:spPr bwMode="auto">
            <a:xfrm>
              <a:off x="3730676" y="3779837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4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2" name="Rectangle 51"/>
            <p:cNvSpPr>
              <a:spLocks noChangeArrowheads="1"/>
            </p:cNvSpPr>
            <p:nvPr/>
          </p:nvSpPr>
          <p:spPr bwMode="auto">
            <a:xfrm>
              <a:off x="4402189" y="3771900"/>
              <a:ext cx="461480" cy="7051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b="1" dirty="0" smtClean="0">
                  <a:effectLst>
                    <a:outerShdw blurRad="38100" dist="38100" dir="2700000" algn="tl">
                      <a:srgbClr val="C0C0C0"/>
                    </a:outerShdw>
                  </a:effectLst>
                  <a:ea typeface="宋体" charset="-122"/>
                </a:rPr>
                <a:t>3</a:t>
              </a:r>
              <a:endParaRPr lang="en-US" altLang="zh-CN" b="1" dirty="0">
                <a:effectLst>
                  <a:outerShdw blurRad="38100" dist="38100" dir="2700000" algn="tl">
                    <a:srgbClr val="C0C0C0"/>
                  </a:outerShdw>
                </a:effectLst>
                <a:ea typeface="宋体" charset="-122"/>
              </a:endParaRPr>
            </a:p>
          </p:txBody>
        </p:sp>
        <p:sp>
          <p:nvSpPr>
            <p:cNvPr id="113" name="Text Box 52"/>
            <p:cNvSpPr txBox="1">
              <a:spLocks noChangeArrowheads="1"/>
            </p:cNvSpPr>
            <p:nvPr/>
          </p:nvSpPr>
          <p:spPr bwMode="gray">
            <a:xfrm>
              <a:off x="2153581" y="2262188"/>
              <a:ext cx="1902506" cy="98412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b="1" dirty="0" smtClean="0">
                  <a:latin typeface="华文楷体" pitchFamily="2" charset="-122"/>
                  <a:ea typeface="华文楷体" pitchFamily="2" charset="-122"/>
                </a:rPr>
                <a:t>审题目</a:t>
              </a:r>
              <a:endParaRPr lang="en-US" altLang="zh-CN" b="1" dirty="0">
                <a:latin typeface="华文楷体" pitchFamily="2" charset="-122"/>
                <a:ea typeface="华文楷体" pitchFamily="2" charset="-122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58 0.00255 L 0.02657 -3.76503E-6 " pathEditMode="relative" rAng="0" ptsTypes="AA">
                                      <p:cBhvr>
                                        <p:cTn id="4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" y="-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3.58002E-6 L 0.1665 -0.04093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" y="-21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11111E-6 L 0.14062 -0.0006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" decel="100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93" dur="200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47" grpId="0" animBg="1"/>
      <p:bldP spid="51" grpId="0" animBg="1"/>
      <p:bldP spid="8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文献资料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1000"/>
            <a:ext cx="8686800" cy="5029200"/>
          </a:xfrm>
        </p:spPr>
        <p:txBody>
          <a:bodyPr/>
          <a:lstStyle/>
          <a:p>
            <a:pPr marL="360000" indent="-457200">
              <a:spcBef>
                <a:spcPct val="50000"/>
              </a:spcBef>
            </a:pP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Bayes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T. An essay towards solving a problem in the doctrine of chances[J]. </a:t>
            </a: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Biometrica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, 1958, 8(4):80-88.</a:t>
            </a:r>
          </a:p>
          <a:p>
            <a:pPr marL="360000" indent="-457200"/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Eubank, R.,  et al. (2004). Smoothing </a:t>
            </a:r>
            <a:r>
              <a:rPr kumimoji="1" lang="en-US" altLang="zh-CN" sz="2400" dirty="0" err="1" smtClean="0">
                <a:latin typeface="+mn-ea"/>
                <a:cs typeface="Times New Roman" pitchFamily="18" charset="0"/>
              </a:rPr>
              <a:t>Spline</a:t>
            </a: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Estimation in Varying-Coefficient Models. JRSSB, 66(3), 653-667. </a:t>
            </a:r>
          </a:p>
          <a:p>
            <a:pPr marL="360000" indent="-457200"/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Wang, Y., Jiang, X., Yu, B., &amp; Jiang, M. (2013). A Hierarchical Bayesian Approach for Aerosol Retrieval Using MISR  Data. JASA, 108(502), 483-493.  </a:t>
            </a:r>
          </a:p>
          <a:p>
            <a:pPr>
              <a:spcBef>
                <a:spcPct val="50000"/>
              </a:spcBef>
            </a:pPr>
            <a:r>
              <a:rPr lang="en-US" sz="2400" dirty="0" smtClean="0"/>
              <a:t>https://fivethirtyeight.com/</a:t>
            </a:r>
            <a:endParaRPr lang="en-US" altLang="zh-CN" sz="2400" dirty="0" smtClean="0">
              <a:latin typeface="+mn-ea"/>
            </a:endParaRPr>
          </a:p>
          <a:p>
            <a:pPr>
              <a:spcBef>
                <a:spcPct val="50000"/>
              </a:spcBef>
            </a:pPr>
            <a:r>
              <a:rPr kumimoji="1" lang="en-US" altLang="zh-CN" sz="2400" dirty="0" smtClean="0">
                <a:latin typeface="+mn-ea"/>
                <a:cs typeface="Times New Roman" pitchFamily="18" charset="0"/>
              </a:rPr>
              <a:t> http://eol.bjut.edu.cn/ </a:t>
            </a:r>
          </a:p>
        </p:txBody>
      </p:sp>
      <p:sp>
        <p:nvSpPr>
          <p:cNvPr id="5" name="AutoShape 2" descr="粉色砂纸"/>
          <p:cNvSpPr>
            <a:spLocks noChangeArrowheads="1"/>
          </p:cNvSpPr>
          <p:nvPr/>
        </p:nvSpPr>
        <p:spPr bwMode="auto">
          <a:xfrm>
            <a:off x="4476619" y="4941000"/>
            <a:ext cx="4154640" cy="1385887"/>
          </a:xfrm>
          <a:prstGeom prst="horizontalScroll">
            <a:avLst>
              <a:gd name="adj" fmla="val 12500"/>
            </a:avLst>
          </a:prstGeom>
          <a:blipFill dpi="0" rotWithShape="0">
            <a:blip r:embed="rId2" cstate="print"/>
            <a:srcRect/>
            <a:tile tx="0" ty="0" sx="100000" sy="100000" flip="none" algn="tl"/>
          </a:blipFill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pPr eaLnBrk="1" hangingPunct="1">
              <a:buFont typeface="Arial" charset="0"/>
              <a:buNone/>
            </a:pPr>
            <a:endParaRPr lang="zh-CN" altLang="en-US">
              <a:latin typeface="Arial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068000" y="5274825"/>
            <a:ext cx="4707259" cy="585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eaLnBrk="1" hangingPunct="1">
              <a:buFont typeface="Arial" charset="0"/>
              <a:buNone/>
            </a:pPr>
            <a:r>
              <a:rPr lang="zh-CN" altLang="en-US" sz="3200" b="1" dirty="0">
                <a:latin typeface="Arial" charset="0"/>
              </a:rPr>
              <a:t>        作业：</a:t>
            </a:r>
            <a:r>
              <a:rPr lang="en-US" altLang="zh-CN" sz="3200" b="1" dirty="0">
                <a:latin typeface="Arial" charset="0"/>
              </a:rPr>
              <a:t>P150  7.9(1)</a:t>
            </a:r>
            <a:endParaRPr lang="zh-CN" altLang="en-US" sz="3200" b="1" dirty="0">
              <a:latin typeface="Arial" charset="0"/>
            </a:endParaRPr>
          </a:p>
        </p:txBody>
      </p:sp>
      <p:pic>
        <p:nvPicPr>
          <p:cNvPr id="9" name="图片 8" descr="二维码1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4917" y="4869000"/>
            <a:ext cx="1705083" cy="1692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AutoShape 3"/>
          <p:cNvSpPr>
            <a:spLocks noChangeArrowheads="1"/>
          </p:cNvSpPr>
          <p:nvPr/>
        </p:nvSpPr>
        <p:spPr bwMode="gray">
          <a:xfrm flipV="1">
            <a:off x="0" y="-1752600"/>
            <a:ext cx="9144000" cy="6248400"/>
          </a:xfrm>
          <a:custGeom>
            <a:avLst/>
            <a:gdLst>
              <a:gd name="G0" fmla="+- 7224 0 0"/>
              <a:gd name="G1" fmla="+- -9175604 0 0"/>
              <a:gd name="G2" fmla="+- 0 0 -9175604"/>
              <a:gd name="T0" fmla="*/ 0 256 1"/>
              <a:gd name="T1" fmla="*/ 180 256 1"/>
              <a:gd name="G3" fmla="+- -9175604 T0 T1"/>
              <a:gd name="T2" fmla="*/ 0 256 1"/>
              <a:gd name="T3" fmla="*/ 90 256 1"/>
              <a:gd name="G4" fmla="+- -9175604 T2 T3"/>
              <a:gd name="G5" fmla="*/ G4 2 1"/>
              <a:gd name="T4" fmla="*/ 90 256 1"/>
              <a:gd name="T5" fmla="*/ 0 256 1"/>
              <a:gd name="G6" fmla="+- -9175604 T4 T5"/>
              <a:gd name="G7" fmla="*/ G6 2 1"/>
              <a:gd name="G8" fmla="abs -9175604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7224"/>
              <a:gd name="G18" fmla="*/ 7224 1 2"/>
              <a:gd name="G19" fmla="+- G18 5400 0"/>
              <a:gd name="G20" fmla="cos G19 -9175604"/>
              <a:gd name="G21" fmla="sin G19 -9175604"/>
              <a:gd name="G22" fmla="+- G20 10800 0"/>
              <a:gd name="G23" fmla="+- G21 10800 0"/>
              <a:gd name="G24" fmla="+- 10800 0 G20"/>
              <a:gd name="G25" fmla="+- 7224 10800 0"/>
              <a:gd name="G26" fmla="?: G9 G17 G25"/>
              <a:gd name="G27" fmla="?: G9 0 21600"/>
              <a:gd name="G28" fmla="cos 10800 -9175604"/>
              <a:gd name="G29" fmla="sin 10800 -9175604"/>
              <a:gd name="G30" fmla="sin 7224 -9175604"/>
              <a:gd name="G31" fmla="+- G28 10800 0"/>
              <a:gd name="G32" fmla="+- G29 10800 0"/>
              <a:gd name="G33" fmla="+- G30 10800 0"/>
              <a:gd name="G34" fmla="?: G4 0 G31"/>
              <a:gd name="G35" fmla="?: -9175604 G34 0"/>
              <a:gd name="G36" fmla="?: G6 G35 G31"/>
              <a:gd name="G37" fmla="+- 21600 0 G36"/>
              <a:gd name="G38" fmla="?: G4 0 G33"/>
              <a:gd name="G39" fmla="?: -9175604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3895 w 21600"/>
              <a:gd name="T15" fmla="*/ 5008 h 21600"/>
              <a:gd name="T16" fmla="*/ 10800 w 21600"/>
              <a:gd name="T17" fmla="*/ 3576 h 21600"/>
              <a:gd name="T18" fmla="*/ 17705 w 21600"/>
              <a:gd name="T19" fmla="*/ 500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5265" y="6157"/>
                </a:moveTo>
                <a:cubicBezTo>
                  <a:pt x="6637" y="4521"/>
                  <a:pt x="8664" y="3575"/>
                  <a:pt x="10800" y="3576"/>
                </a:cubicBezTo>
                <a:cubicBezTo>
                  <a:pt x="12935" y="3576"/>
                  <a:pt x="14962" y="4521"/>
                  <a:pt x="16334" y="6157"/>
                </a:cubicBezTo>
                <a:lnTo>
                  <a:pt x="19074" y="3859"/>
                </a:lnTo>
                <a:cubicBezTo>
                  <a:pt x="17022" y="1412"/>
                  <a:pt x="13992" y="-1"/>
                  <a:pt x="10799" y="0"/>
                </a:cubicBezTo>
                <a:cubicBezTo>
                  <a:pt x="7607" y="0"/>
                  <a:pt x="4577" y="1412"/>
                  <a:pt x="2525" y="3859"/>
                </a:cubicBezTo>
                <a:close/>
              </a:path>
            </a:pathLst>
          </a:custGeom>
          <a:gradFill rotWithShape="1">
            <a:gsLst>
              <a:gs pos="0">
                <a:srgbClr val="006699"/>
              </a:gs>
              <a:gs pos="100000">
                <a:srgbClr val="BDCBDB"/>
              </a:gs>
            </a:gsLst>
            <a:lin ang="0" scaled="1"/>
          </a:gradFill>
          <a:ln w="9525">
            <a:miter lim="800000"/>
            <a:headEnd/>
            <a:tailEnd/>
          </a:ln>
          <a:effectLst/>
          <a:scene3d>
            <a:camera prst="legacyPerspectiveBottom">
              <a:rot lat="20099999" lon="0" rev="0"/>
            </a:camera>
            <a:lightRig rig="legacyHarsh3" dir="l"/>
          </a:scene3d>
          <a:sp3d extrusionH="2259000" prstMaterial="legacyPlastic">
            <a:bevelT w="13500" h="13500" prst="angle"/>
            <a:bevelB w="13500" h="13500" prst="angle"/>
            <a:extrusionClr>
              <a:srgbClr val="003366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0724" name="Freeform 4"/>
          <p:cNvSpPr>
            <a:spLocks/>
          </p:cNvSpPr>
          <p:nvPr/>
        </p:nvSpPr>
        <p:spPr bwMode="gray">
          <a:xfrm>
            <a:off x="692150" y="2933701"/>
            <a:ext cx="7767638" cy="3043239"/>
          </a:xfrm>
          <a:custGeom>
            <a:avLst/>
            <a:gdLst/>
            <a:ahLst/>
            <a:cxnLst>
              <a:cxn ang="0">
                <a:pos x="4878" y="0"/>
              </a:cxn>
              <a:cxn ang="0">
                <a:pos x="4893" y="440"/>
              </a:cxn>
              <a:cxn ang="0">
                <a:pos x="2467" y="1917"/>
              </a:cxn>
              <a:cxn ang="0">
                <a:pos x="21" y="500"/>
              </a:cxn>
              <a:cxn ang="0">
                <a:pos x="0" y="2"/>
              </a:cxn>
              <a:cxn ang="0">
                <a:pos x="2461" y="667"/>
              </a:cxn>
              <a:cxn ang="0">
                <a:pos x="4878" y="0"/>
              </a:cxn>
            </a:cxnLst>
            <a:rect l="0" t="0" r="r" b="b"/>
            <a:pathLst>
              <a:path w="4893" h="1917">
                <a:moveTo>
                  <a:pt x="4878" y="0"/>
                </a:moveTo>
                <a:cubicBezTo>
                  <a:pt x="4878" y="0"/>
                  <a:pt x="4891" y="226"/>
                  <a:pt x="4893" y="440"/>
                </a:cubicBezTo>
                <a:cubicBezTo>
                  <a:pt x="3867" y="440"/>
                  <a:pt x="3815" y="1811"/>
                  <a:pt x="2467" y="1917"/>
                </a:cubicBezTo>
                <a:cubicBezTo>
                  <a:pt x="1073" y="1877"/>
                  <a:pt x="1309" y="493"/>
                  <a:pt x="21" y="500"/>
                </a:cubicBezTo>
                <a:lnTo>
                  <a:pt x="0" y="2"/>
                </a:lnTo>
                <a:cubicBezTo>
                  <a:pt x="620" y="518"/>
                  <a:pt x="1873" y="671"/>
                  <a:pt x="2461" y="667"/>
                </a:cubicBezTo>
                <a:cubicBezTo>
                  <a:pt x="2461" y="667"/>
                  <a:pt x="4076" y="668"/>
                  <a:pt x="4878" y="0"/>
                </a:cubicBezTo>
                <a:close/>
              </a:path>
            </a:pathLst>
          </a:custGeom>
          <a:gradFill rotWithShape="1">
            <a:gsLst>
              <a:gs pos="0">
                <a:srgbClr val="0D2D47"/>
              </a:gs>
              <a:gs pos="50000">
                <a:srgbClr val="0F5C83"/>
              </a:gs>
              <a:gs pos="100000">
                <a:srgbClr val="0D2D47"/>
              </a:gs>
            </a:gsLst>
            <a:lin ang="0" scaled="1"/>
          </a:gradFill>
          <a:ln w="9525">
            <a:noFill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5" name="Line 5"/>
          <p:cNvSpPr>
            <a:spLocks noChangeShapeType="1"/>
          </p:cNvSpPr>
          <p:nvPr/>
        </p:nvSpPr>
        <p:spPr bwMode="gray">
          <a:xfrm flipH="1">
            <a:off x="2216152" y="4900613"/>
            <a:ext cx="874713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6" name="Line 6"/>
          <p:cNvSpPr>
            <a:spLocks noChangeShapeType="1"/>
          </p:cNvSpPr>
          <p:nvPr/>
        </p:nvSpPr>
        <p:spPr bwMode="gray">
          <a:xfrm>
            <a:off x="5970588" y="4916489"/>
            <a:ext cx="874712" cy="712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7" name="Line 7"/>
          <p:cNvSpPr>
            <a:spLocks noChangeShapeType="1"/>
          </p:cNvSpPr>
          <p:nvPr/>
        </p:nvSpPr>
        <p:spPr bwMode="gray">
          <a:xfrm flipH="1">
            <a:off x="666750" y="4556126"/>
            <a:ext cx="1143000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8" name="Line 8"/>
          <p:cNvSpPr>
            <a:spLocks noChangeShapeType="1"/>
          </p:cNvSpPr>
          <p:nvPr/>
        </p:nvSpPr>
        <p:spPr bwMode="gray">
          <a:xfrm>
            <a:off x="7362827" y="4551364"/>
            <a:ext cx="1103313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29" name="Text Box 9"/>
          <p:cNvSpPr txBox="1">
            <a:spLocks noChangeArrowheads="1"/>
          </p:cNvSpPr>
          <p:nvPr/>
        </p:nvSpPr>
        <p:spPr bwMode="gray">
          <a:xfrm>
            <a:off x="1260000" y="3861000"/>
            <a:ext cx="6912000" cy="76944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/>
            <a:r>
              <a:rPr lang="zh-CN" altLang="en-US" sz="4400" b="1" dirty="0" smtClean="0">
                <a:solidFill>
                  <a:srgbClr val="FEFFFF"/>
                </a:solidFill>
                <a:ea typeface="宋体" charset="-122"/>
              </a:rPr>
              <a:t>敬请各位专家批评指正！</a:t>
            </a:r>
            <a:endParaRPr lang="en-US" altLang="zh-CN" sz="4400" b="1" dirty="0">
              <a:solidFill>
                <a:srgbClr val="FEFFFF"/>
              </a:solidFill>
              <a:ea typeface="宋体" charset="-122"/>
            </a:endParaRPr>
          </a:p>
        </p:txBody>
      </p:sp>
      <p:sp>
        <p:nvSpPr>
          <p:cNvPr id="30730" name="Line 10"/>
          <p:cNvSpPr>
            <a:spLocks noChangeShapeType="1"/>
          </p:cNvSpPr>
          <p:nvPr/>
        </p:nvSpPr>
        <p:spPr bwMode="gray">
          <a:xfrm flipH="1">
            <a:off x="2227263" y="2911475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1" name="Line 11"/>
          <p:cNvSpPr>
            <a:spLocks noChangeShapeType="1"/>
          </p:cNvSpPr>
          <p:nvPr/>
        </p:nvSpPr>
        <p:spPr bwMode="gray">
          <a:xfrm>
            <a:off x="5981702" y="2927351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39999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2" name="Line 12"/>
          <p:cNvSpPr>
            <a:spLocks noChangeShapeType="1"/>
          </p:cNvSpPr>
          <p:nvPr/>
        </p:nvSpPr>
        <p:spPr bwMode="gray">
          <a:xfrm>
            <a:off x="4575175" y="3109914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3" name="Freeform 13"/>
          <p:cNvSpPr>
            <a:spLocks/>
          </p:cNvSpPr>
          <p:nvPr/>
        </p:nvSpPr>
        <p:spPr bwMode="gray">
          <a:xfrm>
            <a:off x="685802" y="2916239"/>
            <a:ext cx="7743825" cy="10366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2443" y="649"/>
              </a:cxn>
              <a:cxn ang="0">
                <a:pos x="4878" y="17"/>
              </a:cxn>
            </a:cxnLst>
            <a:rect l="0" t="0" r="r" b="b"/>
            <a:pathLst>
              <a:path w="4878" h="653">
                <a:moveTo>
                  <a:pt x="0" y="0"/>
                </a:moveTo>
                <a:cubicBezTo>
                  <a:pt x="522" y="422"/>
                  <a:pt x="1577" y="653"/>
                  <a:pt x="2443" y="649"/>
                </a:cubicBezTo>
                <a:cubicBezTo>
                  <a:pt x="3387" y="645"/>
                  <a:pt x="4229" y="447"/>
                  <a:pt x="4878" y="17"/>
                </a:cubicBezTo>
              </a:path>
            </a:pathLst>
          </a:custGeom>
          <a:noFill/>
          <a:ln w="28575" cmpd="sng">
            <a:solidFill>
              <a:srgbClr val="FFFFFF">
                <a:alpha val="8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4" name="Line 14"/>
          <p:cNvSpPr>
            <a:spLocks noChangeShapeType="1"/>
          </p:cNvSpPr>
          <p:nvPr/>
        </p:nvSpPr>
        <p:spPr bwMode="gray">
          <a:xfrm flipH="1">
            <a:off x="2216152" y="4841875"/>
            <a:ext cx="874713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5" name="Line 15"/>
          <p:cNvSpPr>
            <a:spLocks noChangeShapeType="1"/>
          </p:cNvSpPr>
          <p:nvPr/>
        </p:nvSpPr>
        <p:spPr bwMode="gray">
          <a:xfrm>
            <a:off x="5970588" y="4857751"/>
            <a:ext cx="874712" cy="712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6" name="Line 16"/>
          <p:cNvSpPr>
            <a:spLocks noChangeShapeType="1"/>
          </p:cNvSpPr>
          <p:nvPr/>
        </p:nvSpPr>
        <p:spPr bwMode="gray">
          <a:xfrm flipH="1">
            <a:off x="666750" y="4497389"/>
            <a:ext cx="1143000" cy="331787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7" name="Line 17"/>
          <p:cNvSpPr>
            <a:spLocks noChangeShapeType="1"/>
          </p:cNvSpPr>
          <p:nvPr/>
        </p:nvSpPr>
        <p:spPr bwMode="gray">
          <a:xfrm>
            <a:off x="7362827" y="4492626"/>
            <a:ext cx="1103313" cy="331788"/>
          </a:xfrm>
          <a:prstGeom prst="line">
            <a:avLst/>
          </a:prstGeom>
          <a:noFill/>
          <a:ln w="9525">
            <a:solidFill>
              <a:srgbClr val="F8F8F8">
                <a:alpha val="10001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0738" name="Line 18"/>
          <p:cNvSpPr>
            <a:spLocks noChangeShapeType="1"/>
          </p:cNvSpPr>
          <p:nvPr/>
        </p:nvSpPr>
        <p:spPr bwMode="gray">
          <a:xfrm>
            <a:off x="4575175" y="3051175"/>
            <a:ext cx="0" cy="825500"/>
          </a:xfrm>
          <a:prstGeom prst="line">
            <a:avLst/>
          </a:prstGeom>
          <a:noFill/>
          <a:ln w="9525">
            <a:solidFill>
              <a:srgbClr val="F8F8F8">
                <a:alpha val="30000"/>
              </a:srgbClr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828000" y="1256663"/>
            <a:ext cx="1840800" cy="1884337"/>
            <a:chOff x="192" y="1917"/>
            <a:chExt cx="1042" cy="1102"/>
          </a:xfrm>
        </p:grpSpPr>
        <p:grpSp>
          <p:nvGrpSpPr>
            <p:cNvPr id="3" name="Group 20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41" name="Picture 21" descr="light_shadow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42" name="Picture 22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43" name="Oval 23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44" name="Picture 24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grpSp>
        <p:nvGrpSpPr>
          <p:cNvPr id="4" name="Group 25"/>
          <p:cNvGrpSpPr>
            <a:grpSpLocks/>
          </p:cNvGrpSpPr>
          <p:nvPr/>
        </p:nvGrpSpPr>
        <p:grpSpPr bwMode="auto">
          <a:xfrm>
            <a:off x="6545262" y="1557000"/>
            <a:ext cx="1626737" cy="1647263"/>
            <a:chOff x="192" y="1917"/>
            <a:chExt cx="1042" cy="1102"/>
          </a:xfrm>
        </p:grpSpPr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47" name="Picture 27" descr="light_shadow"/>
              <p:cNvPicPr>
                <a:picLocks noChangeAspect="1" noChangeArrowheads="1"/>
              </p:cNvPicPr>
              <p:nvPr/>
            </p:nvPicPr>
            <p:blipFill>
              <a:blip r:embed="rId2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48" name="Picture 28" descr="circuler_1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49" name="Oval 29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FCA96A">
                      <a:alpha val="55000"/>
                    </a:srgbClr>
                  </a:gs>
                  <a:gs pos="100000">
                    <a:srgbClr val="FCA96A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50" name="Picture 30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sp>
        <p:nvSpPr>
          <p:cNvPr id="30751" name="Rectangle 31"/>
          <p:cNvSpPr>
            <a:spLocks noChangeArrowheads="1"/>
          </p:cNvSpPr>
          <p:nvPr/>
        </p:nvSpPr>
        <p:spPr bwMode="gray">
          <a:xfrm>
            <a:off x="919418" y="1557000"/>
            <a:ext cx="156458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基础</a:t>
            </a:r>
            <a:endParaRPr lang="en-US" altLang="zh-CN" sz="32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必修课</a:t>
            </a:r>
            <a:endParaRPr lang="en-US" altLang="zh-CN" sz="3200" b="1" dirty="0">
              <a:solidFill>
                <a:srgbClr val="080808"/>
              </a:solidFill>
              <a:ea typeface="宋体" charset="-122"/>
            </a:endParaRPr>
          </a:p>
        </p:txBody>
      </p:sp>
      <p:grpSp>
        <p:nvGrpSpPr>
          <p:cNvPr id="6" name="Group 33"/>
          <p:cNvGrpSpPr>
            <a:grpSpLocks/>
          </p:cNvGrpSpPr>
          <p:nvPr/>
        </p:nvGrpSpPr>
        <p:grpSpPr bwMode="auto">
          <a:xfrm>
            <a:off x="2743201" y="1967574"/>
            <a:ext cx="1872000" cy="1872000"/>
            <a:chOff x="192" y="1917"/>
            <a:chExt cx="1042" cy="1102"/>
          </a:xfrm>
        </p:grpSpPr>
        <p:grpSp>
          <p:nvGrpSpPr>
            <p:cNvPr id="7" name="Group 34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55" name="Picture 35" descr="light_shadow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56" name="Picture 36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57" name="Oval 37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58" name="Picture 38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grpSp>
        <p:nvGrpSpPr>
          <p:cNvPr id="8" name="Group 39"/>
          <p:cNvGrpSpPr>
            <a:grpSpLocks/>
          </p:cNvGrpSpPr>
          <p:nvPr/>
        </p:nvGrpSpPr>
        <p:grpSpPr bwMode="auto">
          <a:xfrm>
            <a:off x="4638676" y="2111574"/>
            <a:ext cx="1872000" cy="1872000"/>
            <a:chOff x="192" y="1917"/>
            <a:chExt cx="1042" cy="1102"/>
          </a:xfrm>
        </p:grpSpPr>
        <p:grpSp>
          <p:nvGrpSpPr>
            <p:cNvPr id="9" name="Group 40"/>
            <p:cNvGrpSpPr>
              <a:grpSpLocks/>
            </p:cNvGrpSpPr>
            <p:nvPr/>
          </p:nvGrpSpPr>
          <p:grpSpPr bwMode="auto">
            <a:xfrm>
              <a:off x="192" y="1917"/>
              <a:ext cx="1042" cy="1102"/>
              <a:chOff x="192" y="1917"/>
              <a:chExt cx="1042" cy="1102"/>
            </a:xfrm>
          </p:grpSpPr>
          <p:pic>
            <p:nvPicPr>
              <p:cNvPr id="30761" name="Picture 41" descr="light_shadow"/>
              <p:cNvPicPr>
                <a:picLocks noChangeAspect="1" noChangeArrowheads="1"/>
              </p:cNvPicPr>
              <p:nvPr/>
            </p:nvPicPr>
            <p:blipFill>
              <a:blip r:embed="rId5" cstate="print">
                <a:lum bright="-78000" contrast="-78000"/>
              </a:blip>
              <a:srcRect/>
              <a:stretch>
                <a:fillRect/>
              </a:stretch>
            </p:blipFill>
            <p:spPr bwMode="gray">
              <a:xfrm>
                <a:off x="291" y="2781"/>
                <a:ext cx="858" cy="238"/>
              </a:xfrm>
              <a:prstGeom prst="rect">
                <a:avLst/>
              </a:prstGeom>
              <a:noFill/>
            </p:spPr>
          </p:pic>
          <p:pic>
            <p:nvPicPr>
              <p:cNvPr id="30762" name="Picture 42" descr="circuler_1"/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gray">
              <a:xfrm>
                <a:off x="192" y="1917"/>
                <a:ext cx="1042" cy="1016"/>
              </a:xfrm>
              <a:prstGeom prst="rect">
                <a:avLst/>
              </a:prstGeom>
              <a:noFill/>
            </p:spPr>
          </p:pic>
          <p:sp>
            <p:nvSpPr>
              <p:cNvPr id="30763" name="Oval 43"/>
              <p:cNvSpPr>
                <a:spLocks noChangeArrowheads="1"/>
              </p:cNvSpPr>
              <p:nvPr/>
            </p:nvSpPr>
            <p:spPr bwMode="gray">
              <a:xfrm>
                <a:off x="192" y="1917"/>
                <a:ext cx="1035" cy="1019"/>
              </a:xfrm>
              <a:prstGeom prst="ellipse">
                <a:avLst/>
              </a:prstGeom>
              <a:gradFill rotWithShape="1">
                <a:gsLst>
                  <a:gs pos="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  <a:gs pos="50000">
                    <a:srgbClr val="6FF775">
                      <a:alpha val="55000"/>
                    </a:srgbClr>
                  </a:gs>
                  <a:gs pos="100000">
                    <a:srgbClr val="6FF775">
                      <a:gamma/>
                      <a:shade val="46275"/>
                      <a:invGamma/>
                      <a:alpha val="89999"/>
                    </a:srgbClr>
                  </a:gs>
                </a:gsLst>
                <a:lin ang="5400000" scaled="1"/>
              </a:gradFill>
              <a:ln w="9525" algn="ctr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0764" name="Picture 44" descr="Picture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>
              <a:off x="296" y="1927"/>
              <a:ext cx="823" cy="360"/>
            </a:xfrm>
            <a:prstGeom prst="rect">
              <a:avLst/>
            </a:prstGeom>
            <a:noFill/>
          </p:spPr>
        </p:pic>
      </p:grpSp>
      <p:sp>
        <p:nvSpPr>
          <p:cNvPr id="30765" name="Rectangle 45"/>
          <p:cNvSpPr>
            <a:spLocks noChangeArrowheads="1"/>
          </p:cNvSpPr>
          <p:nvPr/>
        </p:nvSpPr>
        <p:spPr bwMode="gray">
          <a:xfrm>
            <a:off x="2896946" y="2351782"/>
            <a:ext cx="1497526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贝叶斯</a:t>
            </a:r>
            <a:endParaRPr lang="en-US" altLang="zh-CN" sz="34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公式</a:t>
            </a:r>
            <a:endParaRPr lang="en-US" altLang="zh-CN" sz="34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30766" name="Rectangle 46"/>
          <p:cNvSpPr>
            <a:spLocks noChangeArrowheads="1"/>
          </p:cNvSpPr>
          <p:nvPr/>
        </p:nvSpPr>
        <p:spPr bwMode="gray">
          <a:xfrm>
            <a:off x="6516000" y="1701000"/>
            <a:ext cx="1584000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本科</a:t>
            </a:r>
            <a:endParaRPr lang="en-US" altLang="zh-CN" sz="3200" b="1" dirty="0" smtClean="0">
              <a:solidFill>
                <a:srgbClr val="080808"/>
              </a:solidFill>
              <a:ea typeface="宋体" charset="-122"/>
            </a:endParaRPr>
          </a:p>
          <a:p>
            <a:pPr algn="ctr"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200" b="1" dirty="0" smtClean="0">
                <a:solidFill>
                  <a:srgbClr val="080808"/>
                </a:solidFill>
                <a:ea typeface="宋体" charset="-122"/>
              </a:rPr>
              <a:t>二年级</a:t>
            </a:r>
            <a:endParaRPr lang="en-US" altLang="zh-CN" sz="32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30752" name="Rectangle 32"/>
          <p:cNvSpPr>
            <a:spLocks noChangeArrowheads="1"/>
          </p:cNvSpPr>
          <p:nvPr/>
        </p:nvSpPr>
        <p:spPr bwMode="gray">
          <a:xfrm>
            <a:off x="4879418" y="2628225"/>
            <a:ext cx="1497526" cy="615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Clr>
                <a:srgbClr val="FF0066"/>
              </a:buClr>
              <a:buSzPct val="75000"/>
              <a:buFont typeface="Arial" charset="0"/>
              <a:buNone/>
            </a:pPr>
            <a:r>
              <a:rPr lang="zh-CN" altLang="en-US" sz="3400" b="1" dirty="0" smtClean="0">
                <a:solidFill>
                  <a:srgbClr val="080808"/>
                </a:solidFill>
                <a:ea typeface="宋体" charset="-122"/>
              </a:rPr>
              <a:t>荣耀华</a:t>
            </a:r>
            <a:endParaRPr lang="en-US" altLang="zh-CN" sz="3400" b="1" dirty="0">
              <a:solidFill>
                <a:srgbClr val="080808"/>
              </a:solidFill>
              <a:ea typeface="宋体" charset="-122"/>
            </a:endParaRPr>
          </a:p>
        </p:txBody>
      </p:sp>
      <p:sp>
        <p:nvSpPr>
          <p:cNvPr id="47" name="标题 4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8" name="图片 47" descr="贝叶斯修改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36000" y="4725000"/>
            <a:ext cx="1656000" cy="1734359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美国总统大选</a:t>
            </a:r>
            <a:endParaRPr lang="zh-CN" altLang="en-US" dirty="0"/>
          </a:p>
        </p:txBody>
      </p:sp>
      <p:pic>
        <p:nvPicPr>
          <p:cNvPr id="7" name="Picture 28" descr="20130626152741-1355610168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1472" y="857232"/>
            <a:ext cx="7848600" cy="5541962"/>
          </a:xfrm>
          <a:prstGeom prst="rect">
            <a:avLst/>
          </a:prstGeom>
          <a:noFill/>
        </p:spPr>
      </p:pic>
      <p:pic>
        <p:nvPicPr>
          <p:cNvPr id="6" name="obama.wmv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785786" y="1142985"/>
            <a:ext cx="7286676" cy="40987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TextBox 8"/>
          <p:cNvSpPr txBox="1"/>
          <p:nvPr/>
        </p:nvSpPr>
        <p:spPr>
          <a:xfrm>
            <a:off x="107446" y="5500702"/>
            <a:ext cx="83936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FF0000"/>
                </a:solidFill>
              </a:rPr>
              <a:t>今晚，曾经的殖民国在赢得决定自己命运的权利</a:t>
            </a:r>
            <a:r>
              <a:rPr lang="en-US" altLang="zh-CN" sz="2400" b="1" dirty="0" smtClean="0">
                <a:solidFill>
                  <a:srgbClr val="FF0000"/>
                </a:solidFill>
              </a:rPr>
              <a:t>200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多年后，</a:t>
            </a:r>
            <a:endParaRPr lang="en-US" altLang="zh-CN" sz="2400" b="1" dirty="0" smtClean="0">
              <a:solidFill>
                <a:srgbClr val="FF0000"/>
              </a:solidFill>
            </a:endParaRPr>
          </a:p>
          <a:p>
            <a:r>
              <a:rPr lang="zh-CN" altLang="en-US" sz="2400" b="1" dirty="0" smtClean="0">
                <a:solidFill>
                  <a:srgbClr val="FF0000"/>
                </a:solidFill>
              </a:rPr>
              <a:t>让美利坚联众国更加完美的任务又向前推进了一步。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1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贝叶斯修改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929422" y="4538656"/>
            <a:ext cx="2214578" cy="2319368"/>
          </a:xfrm>
          <a:prstGeom prst="rect">
            <a:avLst/>
          </a:prstGeom>
        </p:spPr>
      </p:pic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762125" y="3929066"/>
            <a:ext cx="5618163" cy="2185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讲授内容</a:t>
            </a:r>
            <a:r>
              <a:rPr lang="zh-CN" altLang="en-US" sz="3600" b="1" dirty="0" smtClean="0">
                <a:ea typeface="隶书" pitchFamily="49" charset="-122"/>
              </a:rPr>
              <a:t>：贝叶斯公式</a:t>
            </a:r>
            <a:endParaRPr lang="zh-CN" altLang="en-US" sz="3600" dirty="0"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>
                <a:ea typeface="隶书" pitchFamily="49" charset="-122"/>
              </a:rPr>
              <a:t>授课对象</a:t>
            </a:r>
            <a:r>
              <a:rPr lang="zh-CN" altLang="en-US" sz="3600" b="1" dirty="0" smtClean="0">
                <a:ea typeface="隶书" pitchFamily="49" charset="-122"/>
              </a:rPr>
              <a:t>：本科二年级</a:t>
            </a:r>
            <a:endParaRPr lang="en-US" altLang="zh-CN" sz="3600" dirty="0" smtClean="0">
              <a:ea typeface="隶书" pitchFamily="49" charset="-122"/>
            </a:endParaRPr>
          </a:p>
          <a:p>
            <a:pPr algn="l">
              <a:lnSpc>
                <a:spcPts val="4000"/>
              </a:lnSpc>
              <a:spcBef>
                <a:spcPct val="50000"/>
              </a:spcBef>
            </a:pPr>
            <a:r>
              <a:rPr lang="zh-CN" altLang="en-US" sz="3600" b="1" dirty="0" smtClean="0">
                <a:ea typeface="隶书" pitchFamily="49" charset="-122"/>
              </a:rPr>
              <a:t>参赛选手：荣耀华</a:t>
            </a:r>
            <a:endParaRPr lang="zh-CN" altLang="en-US" sz="3600" b="1" dirty="0">
              <a:ea typeface="隶书" pitchFamily="49" charset="-122"/>
            </a:endParaRPr>
          </a:p>
        </p:txBody>
      </p:sp>
      <p:pic>
        <p:nvPicPr>
          <p:cNvPr id="8" name="图片 7" descr="批评指正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42910" y="1785926"/>
            <a:ext cx="7964868" cy="18764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3"/>
          <p:cNvGrpSpPr/>
          <p:nvPr/>
        </p:nvGrpSpPr>
        <p:grpSpPr>
          <a:xfrm>
            <a:off x="209402" y="4508999"/>
            <a:ext cx="8934598" cy="1656001"/>
            <a:chOff x="180000" y="4416205"/>
            <a:chExt cx="8934598" cy="1656001"/>
          </a:xfrm>
        </p:grpSpPr>
        <p:grpSp>
          <p:nvGrpSpPr>
            <p:cNvPr id="3" name="Group 3"/>
            <p:cNvGrpSpPr/>
            <p:nvPr/>
          </p:nvGrpSpPr>
          <p:grpSpPr bwMode="auto">
            <a:xfrm>
              <a:off x="180000" y="4416205"/>
              <a:ext cx="2519999" cy="1656001"/>
              <a:chOff x="471" y="272"/>
              <a:chExt cx="1161" cy="1539"/>
            </a:xfrm>
          </p:grpSpPr>
          <p:sp>
            <p:nvSpPr>
              <p:cNvPr id="21508" name="Oval 4"/>
              <p:cNvSpPr>
                <a:spLocks noChangeArrowheads="1"/>
              </p:cNvSpPr>
              <p:nvPr/>
            </p:nvSpPr>
            <p:spPr bwMode="gray">
              <a:xfrm>
                <a:off x="471" y="1438"/>
                <a:ext cx="1159" cy="362"/>
              </a:xfrm>
              <a:prstGeom prst="ellipse">
                <a:avLst/>
              </a:prstGeom>
              <a:gradFill rotWithShape="1">
                <a:gsLst>
                  <a:gs pos="0">
                    <a:srgbClr val="C1CF9D"/>
                  </a:gs>
                  <a:gs pos="50000">
                    <a:srgbClr val="C1CF9D">
                      <a:gamma/>
                      <a:tint val="42353"/>
                      <a:invGamma/>
                    </a:srgbClr>
                  </a:gs>
                  <a:gs pos="100000">
                    <a:srgbClr val="C1CF9D"/>
                  </a:gs>
                </a:gsLst>
                <a:lin ang="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1509" name="AutoShape 5"/>
              <p:cNvSpPr>
                <a:spLocks noChangeArrowheads="1"/>
              </p:cNvSpPr>
              <p:nvPr/>
            </p:nvSpPr>
            <p:spPr bwMode="gray">
              <a:xfrm>
                <a:off x="473" y="272"/>
                <a:ext cx="1159" cy="1539"/>
              </a:xfrm>
              <a:prstGeom prst="can">
                <a:avLst>
                  <a:gd name="adj" fmla="val 33197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>
                      <a:alpha val="50000"/>
                    </a:schemeClr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21520" name="Text Box 16"/>
            <p:cNvSpPr txBox="1">
              <a:spLocks noChangeArrowheads="1"/>
            </p:cNvSpPr>
            <p:nvPr/>
          </p:nvSpPr>
          <p:spPr bwMode="white">
            <a:xfrm>
              <a:off x="396000" y="5137875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问    题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3" name="AutoShape 19"/>
            <p:cNvSpPr>
              <a:spLocks noChangeArrowheads="1"/>
            </p:cNvSpPr>
            <p:nvPr/>
          </p:nvSpPr>
          <p:spPr bwMode="gray">
            <a:xfrm>
              <a:off x="2673812" y="4786322"/>
              <a:ext cx="6440786" cy="1087611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1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4" name="Text Box 20"/>
            <p:cNvSpPr txBox="1">
              <a:spLocks noChangeArrowheads="1"/>
            </p:cNvSpPr>
            <p:nvPr/>
          </p:nvSpPr>
          <p:spPr bwMode="gray">
            <a:xfrm>
              <a:off x="3073196" y="4776206"/>
              <a:ext cx="5717402" cy="101566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 </a:t>
              </a:r>
              <a:r>
                <a:rPr lang="en-US" altLang="zh-CN" sz="3000" b="1" i="1" dirty="0" smtClean="0">
                  <a:solidFill>
                    <a:srgbClr val="080808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P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Times New Roman" pitchFamily="18" charset="0"/>
                  <a:ea typeface="楷体" pitchFamily="49" charset="-122"/>
                  <a:cs typeface="Times New Roman" pitchFamily="18" charset="0"/>
                </a:rPr>
                <a:t>(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奥巴马是未来总统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|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调查显示奥巴马获胜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)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？</a:t>
              </a:r>
              <a:endParaRPr lang="en-US" altLang="zh-CN" sz="3000" b="1" dirty="0">
                <a:solidFill>
                  <a:srgbClr val="080808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7" name="AutoShape 23"/>
            <p:cNvSpPr>
              <a:spLocks noChangeArrowheads="1"/>
            </p:cNvSpPr>
            <p:nvPr/>
          </p:nvSpPr>
          <p:spPr bwMode="gray">
            <a:xfrm>
              <a:off x="2675398" y="5103653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美国总统大选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grpSp>
        <p:nvGrpSpPr>
          <p:cNvPr id="4" name="组合 2"/>
          <p:cNvGrpSpPr/>
          <p:nvPr/>
        </p:nvGrpSpPr>
        <p:grpSpPr>
          <a:xfrm>
            <a:off x="180000" y="2565000"/>
            <a:ext cx="8928000" cy="2016000"/>
            <a:chOff x="180000" y="2853000"/>
            <a:chExt cx="8928000" cy="2016000"/>
          </a:xfrm>
        </p:grpSpPr>
        <p:sp>
          <p:nvSpPr>
            <p:cNvPr id="21512" name="AutoShape 8"/>
            <p:cNvSpPr>
              <a:spLocks noChangeArrowheads="1"/>
            </p:cNvSpPr>
            <p:nvPr/>
          </p:nvSpPr>
          <p:spPr bwMode="gray">
            <a:xfrm>
              <a:off x="184341" y="2853000"/>
              <a:ext cx="2515659" cy="2016000"/>
            </a:xfrm>
            <a:prstGeom prst="can">
              <a:avLst>
                <a:gd name="adj" fmla="val 21102"/>
              </a:avLst>
            </a:prstGeom>
            <a:gradFill rotWithShape="1">
              <a:gsLst>
                <a:gs pos="0">
                  <a:schemeClr val="folHlink">
                    <a:gamma/>
                    <a:shade val="46275"/>
                    <a:invGamma/>
                  </a:schemeClr>
                </a:gs>
                <a:gs pos="50000">
                  <a:schemeClr val="folHlink">
                    <a:alpha val="50000"/>
                  </a:schemeClr>
                </a:gs>
                <a:gs pos="100000">
                  <a:schemeClr val="folHlink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9" name="Text Box 15"/>
            <p:cNvSpPr txBox="1">
              <a:spLocks noChangeArrowheads="1"/>
            </p:cNvSpPr>
            <p:nvPr/>
          </p:nvSpPr>
          <p:spPr bwMode="white">
            <a:xfrm>
              <a:off x="180000" y="3510251"/>
              <a:ext cx="2630650" cy="1142749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调查</a:t>
              </a:r>
              <a:endParaRPr lang="en-US" altLang="zh-CN" sz="3600" b="1" dirty="0" smtClean="0">
                <a:solidFill>
                  <a:srgbClr val="FFFFFF"/>
                </a:solidFill>
                <a:ea typeface="宋体" panose="02010600030101010101" pitchFamily="2" charset="-122"/>
              </a:endParaRPr>
            </a:p>
            <a:p>
              <a:pPr algn="ctr">
                <a:lnSpc>
                  <a:spcPts val="3000"/>
                </a:lnSpc>
                <a:spcBef>
                  <a:spcPct val="50000"/>
                </a:spcBef>
              </a:pP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准确度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  <p:sp>
          <p:nvSpPr>
            <p:cNvPr id="21521" name="AutoShape 17"/>
            <p:cNvSpPr>
              <a:spLocks noChangeArrowheads="1"/>
            </p:cNvSpPr>
            <p:nvPr/>
          </p:nvSpPr>
          <p:spPr bwMode="gray">
            <a:xfrm>
              <a:off x="2700000" y="2997000"/>
              <a:ext cx="6372000" cy="1728000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22" name="Text Box 18"/>
            <p:cNvSpPr txBox="1">
              <a:spLocks noChangeArrowheads="1"/>
            </p:cNvSpPr>
            <p:nvPr/>
          </p:nvSpPr>
          <p:spPr bwMode="gray">
            <a:xfrm>
              <a:off x="3168001" y="2934952"/>
              <a:ext cx="5939999" cy="186204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 奥巴马是未来总统时，调查显示奥巴马获胜概率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0.6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  <a:p>
              <a:pPr>
                <a:lnSpc>
                  <a:spcPts val="3000"/>
                </a:lnSpc>
                <a:spcBef>
                  <a:spcPct val="50000"/>
                </a:spcBef>
                <a:buFontTx/>
                <a:buChar char="•"/>
              </a:pPr>
              <a:r>
                <a:rPr lang="en-US" altLang="zh-CN" sz="3000" b="1" dirty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罗姆尼是未来总统时，调查显示奥巴马获胜概率</a:t>
              </a:r>
              <a:r>
                <a:rPr lang="en-US" altLang="zh-CN" sz="3000" b="1" dirty="0" smtClean="0">
                  <a:solidFill>
                    <a:srgbClr val="080808"/>
                  </a:solidFill>
                  <a:latin typeface="楷体" pitchFamily="49" charset="-122"/>
                  <a:ea typeface="楷体" pitchFamily="49" charset="-122"/>
                </a:rPr>
                <a:t>0.37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6" name="AutoShape 22"/>
            <p:cNvSpPr>
              <a:spLocks noChangeArrowheads="1"/>
            </p:cNvSpPr>
            <p:nvPr/>
          </p:nvSpPr>
          <p:spPr bwMode="gray">
            <a:xfrm>
              <a:off x="2700000" y="3675476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5" name="组合 1"/>
          <p:cNvGrpSpPr/>
          <p:nvPr/>
        </p:nvGrpSpPr>
        <p:grpSpPr>
          <a:xfrm>
            <a:off x="180000" y="1308762"/>
            <a:ext cx="8600454" cy="1256238"/>
            <a:chOff x="164720" y="1814968"/>
            <a:chExt cx="8600454" cy="1256238"/>
          </a:xfrm>
        </p:grpSpPr>
        <p:sp>
          <p:nvSpPr>
            <p:cNvPr id="21515" name="AutoShape 11"/>
            <p:cNvSpPr>
              <a:spLocks noChangeArrowheads="1"/>
            </p:cNvSpPr>
            <p:nvPr/>
          </p:nvSpPr>
          <p:spPr bwMode="ltGray">
            <a:xfrm>
              <a:off x="164720" y="1814968"/>
              <a:ext cx="2529961" cy="1256238"/>
            </a:xfrm>
            <a:prstGeom prst="can">
              <a:avLst>
                <a:gd name="adj" fmla="val 33197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50000">
                  <a:schemeClr val="accent2">
                    <a:alpha val="50000"/>
                  </a:schemeClr>
                </a:gs>
                <a:gs pos="100000">
                  <a:schemeClr val="accent2">
                    <a:gamma/>
                    <a:shade val="46275"/>
                    <a:invGamma/>
                  </a:schemeClr>
                </a:gs>
              </a:gsLst>
              <a:lin ang="0" scaled="1"/>
            </a:gradFill>
            <a:ln w="9525">
              <a:noFill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6" name="AutoShape 12"/>
            <p:cNvSpPr>
              <a:spLocks noChangeArrowheads="1"/>
            </p:cNvSpPr>
            <p:nvPr/>
          </p:nvSpPr>
          <p:spPr bwMode="ltGray">
            <a:xfrm>
              <a:off x="2684720" y="1991567"/>
              <a:ext cx="6080454" cy="928694"/>
            </a:xfrm>
            <a:prstGeom prst="roundRect">
              <a:avLst>
                <a:gd name="adj" fmla="val 11505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6350" algn="ctr">
              <a:noFill/>
              <a:prstDash val="sysDot"/>
              <a:rou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8" name="Text Box 14"/>
            <p:cNvSpPr txBox="1">
              <a:spLocks noChangeArrowheads="1"/>
            </p:cNvSpPr>
            <p:nvPr/>
          </p:nvSpPr>
          <p:spPr bwMode="gray">
            <a:xfrm>
              <a:off x="3158016" y="2170609"/>
              <a:ext cx="5286704" cy="55399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  <a:buFont typeface="Arial" pitchFamily="34" charset="0"/>
                <a:buChar char="•"/>
              </a:pP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奥巴马</a:t>
              </a:r>
              <a:r>
                <a:rPr lang="en-US" altLang="zh-CN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   PK  </a:t>
              </a:r>
              <a:r>
                <a:rPr lang="zh-CN" altLang="en-US" sz="3000" b="1" dirty="0" smtClean="0">
                  <a:solidFill>
                    <a:srgbClr val="000000"/>
                  </a:solidFill>
                  <a:latin typeface="楷体" pitchFamily="49" charset="-122"/>
                  <a:ea typeface="楷体" pitchFamily="49" charset="-122"/>
                </a:rPr>
                <a:t>罗姆尼</a:t>
              </a:r>
              <a:endParaRPr lang="en-US" altLang="zh-CN" sz="3000" b="1" dirty="0">
                <a:solidFill>
                  <a:srgbClr val="000000"/>
                </a:solidFill>
                <a:latin typeface="楷体" pitchFamily="49" charset="-122"/>
                <a:ea typeface="楷体" pitchFamily="49" charset="-122"/>
              </a:endParaRPr>
            </a:p>
          </p:txBody>
        </p:sp>
        <p:sp>
          <p:nvSpPr>
            <p:cNvPr id="21525" name="AutoShape 21"/>
            <p:cNvSpPr>
              <a:spLocks noChangeArrowheads="1"/>
            </p:cNvSpPr>
            <p:nvPr/>
          </p:nvSpPr>
          <p:spPr bwMode="gray">
            <a:xfrm>
              <a:off x="2684720" y="2257108"/>
              <a:ext cx="533400" cy="381000"/>
            </a:xfrm>
            <a:prstGeom prst="rightArrow">
              <a:avLst>
                <a:gd name="adj1" fmla="val 50000"/>
                <a:gd name="adj2" fmla="val 58333"/>
              </a:avLst>
            </a:prstGeom>
            <a:solidFill>
              <a:srgbClr val="FFFFFF"/>
            </a:solidFill>
            <a:ln w="9525">
              <a:noFill/>
              <a:miter lim="800000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517" name="Text Box 13"/>
            <p:cNvSpPr txBox="1">
              <a:spLocks noChangeArrowheads="1"/>
            </p:cNvSpPr>
            <p:nvPr/>
          </p:nvSpPr>
          <p:spPr bwMode="white">
            <a:xfrm>
              <a:off x="427162" y="2280875"/>
              <a:ext cx="2128838" cy="64633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en-US" altLang="zh-CN" sz="3600" b="1" dirty="0">
                  <a:solidFill>
                    <a:srgbClr val="FFFFFF"/>
                  </a:solidFill>
                  <a:ea typeface="宋体" panose="02010600030101010101" pitchFamily="2" charset="-122"/>
                </a:rPr>
                <a:t> </a:t>
              </a:r>
              <a:r>
                <a:rPr lang="zh-CN" altLang="en-US" sz="3600" b="1" dirty="0" smtClean="0">
                  <a:solidFill>
                    <a:srgbClr val="FFFFFF"/>
                  </a:solidFill>
                  <a:ea typeface="宋体" panose="02010600030101010101" pitchFamily="2" charset="-122"/>
                </a:rPr>
                <a:t>候选人</a:t>
              </a:r>
              <a:endParaRPr lang="en-US" altLang="zh-CN" sz="3600" b="1" dirty="0">
                <a:solidFill>
                  <a:srgbClr val="FFFFFF"/>
                </a:solidFill>
                <a:ea typeface="宋体" panose="02010600030101010101" pitchFamily="2" charset="-122"/>
              </a:endParaRPr>
            </a:p>
          </p:txBody>
        </p:sp>
      </p:grpSp>
      <p:grpSp>
        <p:nvGrpSpPr>
          <p:cNvPr id="6" name="组合 25"/>
          <p:cNvGrpSpPr/>
          <p:nvPr/>
        </p:nvGrpSpPr>
        <p:grpSpPr>
          <a:xfrm>
            <a:off x="4714876" y="3140999"/>
            <a:ext cx="2161124" cy="3074083"/>
            <a:chOff x="71406" y="2380431"/>
            <a:chExt cx="1885950" cy="2691643"/>
          </a:xfrm>
        </p:grpSpPr>
        <p:grpSp>
          <p:nvGrpSpPr>
            <p:cNvPr id="7" name="组合 19"/>
            <p:cNvGrpSpPr/>
            <p:nvPr/>
          </p:nvGrpSpPr>
          <p:grpSpPr>
            <a:xfrm>
              <a:off x="71406" y="3143248"/>
              <a:ext cx="1885950" cy="1928826"/>
              <a:chOff x="214282" y="2928934"/>
              <a:chExt cx="1885950" cy="1928826"/>
            </a:xfrm>
          </p:grpSpPr>
          <p:sp>
            <p:nvSpPr>
              <p:cNvPr id="30" name="AutoShape 3"/>
              <p:cNvSpPr>
                <a:spLocks noChangeArrowheads="1"/>
              </p:cNvSpPr>
              <p:nvPr/>
            </p:nvSpPr>
            <p:spPr bwMode="gray">
              <a:xfrm>
                <a:off x="214282" y="4237047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812766" y="3595692"/>
                <a:ext cx="1349384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2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89657" y="3488534"/>
                <a:ext cx="1563700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28" name="图片 27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28596" y="238043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9" name="图片 28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43" y="2714620"/>
              <a:ext cx="491974" cy="500066"/>
            </a:xfrm>
            <a:prstGeom prst="rect">
              <a:avLst/>
            </a:prstGeom>
          </p:spPr>
        </p:pic>
      </p:grpSp>
      <p:grpSp>
        <p:nvGrpSpPr>
          <p:cNvPr id="8" name="组合 32"/>
          <p:cNvGrpSpPr/>
          <p:nvPr/>
        </p:nvGrpSpPr>
        <p:grpSpPr>
          <a:xfrm>
            <a:off x="6582669" y="3141000"/>
            <a:ext cx="2561331" cy="3074082"/>
            <a:chOff x="1931100" y="2428868"/>
            <a:chExt cx="2355148" cy="2643206"/>
          </a:xfrm>
        </p:grpSpPr>
        <p:grpSp>
          <p:nvGrpSpPr>
            <p:cNvPr id="9" name="组合 20"/>
            <p:cNvGrpSpPr/>
            <p:nvPr/>
          </p:nvGrpSpPr>
          <p:grpSpPr>
            <a:xfrm>
              <a:off x="2400298" y="3143247"/>
              <a:ext cx="1885950" cy="1928827"/>
              <a:chOff x="2543174" y="2928934"/>
              <a:chExt cx="1885950" cy="1928827"/>
            </a:xfrm>
          </p:grpSpPr>
          <p:sp>
            <p:nvSpPr>
              <p:cNvPr id="38" name="AutoShape 3"/>
              <p:cNvSpPr>
                <a:spLocks noChangeArrowheads="1"/>
              </p:cNvSpPr>
              <p:nvPr/>
            </p:nvSpPr>
            <p:spPr bwMode="gray">
              <a:xfrm>
                <a:off x="2543174" y="4237048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9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3034499" y="3488535"/>
                <a:ext cx="156370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0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2597143" y="3667129"/>
                <a:ext cx="1206511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35" name="图片 34" descr="奥巴马2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749439" y="273762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36" name="图片 35" descr="罗3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491135" y="2428868"/>
              <a:ext cx="491974" cy="500066"/>
            </a:xfrm>
            <a:prstGeom prst="rect">
              <a:avLst/>
            </a:prstGeom>
          </p:spPr>
        </p:pic>
        <p:pic>
          <p:nvPicPr>
            <p:cNvPr id="37" name="图片 36" descr="andor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31100" y="3259612"/>
              <a:ext cx="733147" cy="500066"/>
            </a:xfrm>
            <a:prstGeom prst="rect">
              <a:avLst/>
            </a:prstGeom>
          </p:spPr>
        </p:pic>
      </p:grpSp>
      <p:pic>
        <p:nvPicPr>
          <p:cNvPr id="43" name="内容占位符 7" descr="WechatIMG327_02.gif"/>
          <p:cNvPicPr>
            <a:picLocks noGrp="1" noChangeAspect="1"/>
          </p:cNvPicPr>
          <p:nvPr>
            <p:ph idx="1"/>
          </p:nvPr>
        </p:nvPicPr>
        <p:blipFill>
          <a:blip r:embed="rId5" cstate="print"/>
          <a:stretch>
            <a:fillRect/>
          </a:stretch>
        </p:blipFill>
        <p:spPr>
          <a:xfrm>
            <a:off x="714339" y="3071810"/>
            <a:ext cx="704540" cy="720000"/>
          </a:xfrm>
        </p:spPr>
      </p:pic>
      <p:pic>
        <p:nvPicPr>
          <p:cNvPr id="44" name="图片 43" descr="奥巴马2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18349" y="4486520"/>
            <a:ext cx="1747575" cy="1800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图片 44" descr="罗3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565535" y="4486520"/>
            <a:ext cx="1770873" cy="1800000"/>
          </a:xfrm>
          <a:prstGeom prst="rect">
            <a:avLst/>
          </a:prstGeom>
        </p:spPr>
      </p:pic>
      <p:pic>
        <p:nvPicPr>
          <p:cNvPr id="46" name="图片 45" descr="WechatIMG327_01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2" y="3071810"/>
            <a:ext cx="707640" cy="720000"/>
          </a:xfrm>
          <a:prstGeom prst="rect">
            <a:avLst/>
          </a:prstGeom>
        </p:spPr>
      </p:pic>
      <p:pic>
        <p:nvPicPr>
          <p:cNvPr id="47" name="图片 46" descr="WechatIMG327_04.gif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0157" y="3103342"/>
            <a:ext cx="704540" cy="720000"/>
          </a:xfrm>
          <a:prstGeom prst="rect">
            <a:avLst/>
          </a:prstGeom>
        </p:spPr>
      </p:pic>
      <p:pic>
        <p:nvPicPr>
          <p:cNvPr id="48" name="图片 47" descr="WechatIMG327_07.gif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14546" y="3119108"/>
            <a:ext cx="710680" cy="720000"/>
          </a:xfrm>
          <a:prstGeom prst="rect">
            <a:avLst/>
          </a:prstGeom>
        </p:spPr>
      </p:pic>
      <p:pic>
        <p:nvPicPr>
          <p:cNvPr id="49" name="图片 48" descr="WechatIMG327_09.gif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92922" y="3121862"/>
            <a:ext cx="707640" cy="720000"/>
          </a:xfrm>
          <a:prstGeom prst="rect">
            <a:avLst/>
          </a:prstGeom>
        </p:spPr>
      </p:pic>
      <p:cxnSp>
        <p:nvCxnSpPr>
          <p:cNvPr id="50" name="直接箭头连接符 49"/>
          <p:cNvCxnSpPr/>
          <p:nvPr/>
        </p:nvCxnSpPr>
        <p:spPr>
          <a:xfrm rot="16200000" flipH="1">
            <a:off x="214282" y="4000504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rot="16200000" flipH="1">
            <a:off x="928662" y="4000505"/>
            <a:ext cx="500066" cy="21431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>
            <a:off x="1857356" y="3786190"/>
            <a:ext cx="1522178" cy="628892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 flipH="1">
            <a:off x="1764000" y="3786190"/>
            <a:ext cx="664860" cy="65081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rot="5400000">
            <a:off x="3447007" y="3861593"/>
            <a:ext cx="557454" cy="549524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785796" y="2955193"/>
            <a:ext cx="11432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 smtClean="0"/>
              <a:t>…..</a:t>
            </a:r>
            <a:endParaRPr lang="zh-CN" altLang="en-US" sz="4800" b="1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  <p:bldP spid="5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i="0" dirty="0"/>
          </a:p>
        </p:txBody>
      </p:sp>
      <p:grpSp>
        <p:nvGrpSpPr>
          <p:cNvPr id="3" name="Group 6"/>
          <p:cNvGrpSpPr/>
          <p:nvPr/>
        </p:nvGrpSpPr>
        <p:grpSpPr bwMode="auto">
          <a:xfrm>
            <a:off x="5429256" y="1213924"/>
            <a:ext cx="2503241" cy="2025319"/>
            <a:chOff x="2315" y="2481"/>
            <a:chExt cx="4796" cy="1403"/>
          </a:xfrm>
        </p:grpSpPr>
        <p:grpSp>
          <p:nvGrpSpPr>
            <p:cNvPr id="4" name="Group 7"/>
            <p:cNvGrpSpPr/>
            <p:nvPr/>
          </p:nvGrpSpPr>
          <p:grpSpPr bwMode="auto">
            <a:xfrm>
              <a:off x="2315" y="2481"/>
              <a:ext cx="4796" cy="1403"/>
              <a:chOff x="2315" y="2481"/>
              <a:chExt cx="4796" cy="1403"/>
            </a:xfrm>
          </p:grpSpPr>
          <p:sp>
            <p:nvSpPr>
              <p:cNvPr id="13" name="AutoShape 8"/>
              <p:cNvSpPr>
                <a:spLocks noChangeArrowheads="1"/>
              </p:cNvSpPr>
              <p:nvPr/>
            </p:nvSpPr>
            <p:spPr bwMode="gray">
              <a:xfrm flipV="1">
                <a:off x="2385" y="2481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4" name="AutoShape 9"/>
              <p:cNvSpPr>
                <a:spLocks noChangeArrowheads="1"/>
              </p:cNvSpPr>
              <p:nvPr/>
            </p:nvSpPr>
            <p:spPr bwMode="gray">
              <a:xfrm>
                <a:off x="2315" y="2834"/>
                <a:ext cx="4796" cy="1050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2" name="AutoShape 10"/>
            <p:cNvSpPr>
              <a:spLocks noChangeArrowheads="1"/>
            </p:cNvSpPr>
            <p:nvPr/>
          </p:nvSpPr>
          <p:spPr bwMode="gray">
            <a:xfrm>
              <a:off x="2418" y="3028"/>
              <a:ext cx="4637" cy="722"/>
            </a:xfrm>
            <a:prstGeom prst="roundRect">
              <a:avLst>
                <a:gd name="adj" fmla="val 9782"/>
              </a:avLst>
            </a:prstGeom>
            <a:solidFill>
              <a:schemeClr val="folHlink"/>
            </a:solidFill>
            <a:ln w="28575" algn="ctr">
              <a:solidFill>
                <a:srgbClr val="F8F8F8"/>
              </a:solidFill>
              <a:round/>
            </a:ln>
            <a:effectLst/>
          </p:spPr>
          <p:txBody>
            <a:bodyPr wrap="square" anchor="ctr">
              <a:spAutoFit/>
            </a:bodyPr>
            <a:lstStyle/>
            <a:p>
              <a:pPr algn="ctr"/>
              <a:r>
                <a:rPr lang="zh-CN" altLang="en-US" sz="2900" dirty="0" smtClean="0"/>
                <a:t>调查显示</a:t>
              </a:r>
              <a:endParaRPr lang="en-US" altLang="zh-CN" sz="2900" dirty="0" smtClean="0"/>
            </a:p>
            <a:p>
              <a:pPr algn="ctr"/>
              <a:r>
                <a:rPr lang="zh-CN" altLang="en-US" sz="2900" dirty="0" smtClean="0"/>
                <a:t>奥巴马获胜</a:t>
              </a:r>
              <a:endParaRPr lang="zh-CN" altLang="en-US" sz="2900" dirty="0"/>
            </a:p>
          </p:txBody>
        </p:sp>
      </p:grpSp>
      <p:grpSp>
        <p:nvGrpSpPr>
          <p:cNvPr id="7" name="组合 2"/>
          <p:cNvGrpSpPr/>
          <p:nvPr/>
        </p:nvGrpSpPr>
        <p:grpSpPr>
          <a:xfrm>
            <a:off x="1908000" y="5357826"/>
            <a:ext cx="1714512" cy="935484"/>
            <a:chOff x="1142976" y="5097744"/>
            <a:chExt cx="1714512" cy="935484"/>
          </a:xfrm>
        </p:grpSpPr>
        <p:pic>
          <p:nvPicPr>
            <p:cNvPr id="16" name="Picture 22" descr="kk1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42976" y="5097744"/>
              <a:ext cx="1714512" cy="935484"/>
            </a:xfrm>
            <a:prstGeom prst="rect">
              <a:avLst/>
            </a:prstGeom>
            <a:noFill/>
          </p:spPr>
        </p:pic>
        <p:pic>
          <p:nvPicPr>
            <p:cNvPr id="17" name="图片 16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tretch>
              <a:fillRect/>
            </a:stretch>
          </p:blipFill>
          <p:spPr>
            <a:xfrm>
              <a:off x="1142976" y="5357826"/>
              <a:ext cx="1658463" cy="454298"/>
            </a:xfrm>
            <a:prstGeom prst="rect">
              <a:avLst/>
            </a:prstGeom>
          </p:spPr>
        </p:pic>
      </p:grpSp>
      <p:grpSp>
        <p:nvGrpSpPr>
          <p:cNvPr id="15" name="组合 4"/>
          <p:cNvGrpSpPr/>
          <p:nvPr/>
        </p:nvGrpSpPr>
        <p:grpSpPr>
          <a:xfrm>
            <a:off x="1543441" y="4152232"/>
            <a:ext cx="7715304" cy="523220"/>
            <a:chOff x="928662" y="4000504"/>
            <a:chExt cx="7715304" cy="523220"/>
          </a:xfrm>
        </p:grpSpPr>
        <p:sp>
          <p:nvSpPr>
            <p:cNvPr id="22" name="TextBox 21"/>
            <p:cNvSpPr txBox="1"/>
            <p:nvPr/>
          </p:nvSpPr>
          <p:spPr>
            <a:xfrm>
              <a:off x="1643042" y="4000504"/>
              <a:ext cx="70009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奥巴马是未来的总统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928662" y="4071943"/>
              <a:ext cx="795100" cy="306997"/>
            </a:xfrm>
            <a:prstGeom prst="rect">
              <a:avLst/>
            </a:prstGeom>
          </p:spPr>
        </p:pic>
      </p:grpSp>
      <p:grpSp>
        <p:nvGrpSpPr>
          <p:cNvPr id="18" name="组合 5"/>
          <p:cNvGrpSpPr/>
          <p:nvPr/>
        </p:nvGrpSpPr>
        <p:grpSpPr>
          <a:xfrm>
            <a:off x="1543441" y="4695638"/>
            <a:ext cx="7162442" cy="523220"/>
            <a:chOff x="928662" y="4449409"/>
            <a:chExt cx="7162442" cy="523220"/>
          </a:xfrm>
        </p:grpSpPr>
        <p:sp>
          <p:nvSpPr>
            <p:cNvPr id="25" name="TextBox 24"/>
            <p:cNvSpPr txBox="1"/>
            <p:nvPr/>
          </p:nvSpPr>
          <p:spPr>
            <a:xfrm>
              <a:off x="1661684" y="4449409"/>
              <a:ext cx="6429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罗姆尼是未来的总统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26" name="图片 25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928662" y="4572009"/>
              <a:ext cx="795100" cy="306997"/>
            </a:xfrm>
            <a:prstGeom prst="rect">
              <a:avLst/>
            </a:prstGeom>
          </p:spPr>
        </p:pic>
      </p:grpSp>
      <p:sp>
        <p:nvSpPr>
          <p:cNvPr id="10" name="Freeform 8 3"/>
          <p:cNvSpPr/>
          <p:nvPr/>
        </p:nvSpPr>
        <p:spPr bwMode="gray">
          <a:xfrm rot="21126860">
            <a:off x="3250992" y="1130524"/>
            <a:ext cx="2498903" cy="7016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solidFill>
            <a:srgbClr val="BD380D"/>
          </a:solidFill>
          <a:ln w="0">
            <a:solidFill>
              <a:srgbClr val="FF0000"/>
            </a:solidFill>
            <a:prstDash val="solid"/>
            <a:round/>
          </a:ln>
          <a:effectLst>
            <a:outerShdw dist="107763" dir="2700000" algn="ctr" rotWithShape="0">
              <a:srgbClr val="080808">
                <a:alpha val="50000"/>
              </a:srgbClr>
            </a:outerShdw>
          </a:effectLst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/>
          <a:lstStyle/>
          <a:p>
            <a:endParaRPr lang="zh-CN" altLang="en-US" dirty="0"/>
          </a:p>
        </p:txBody>
      </p:sp>
      <p:sp>
        <p:nvSpPr>
          <p:cNvPr id="31" name="Text Box 78"/>
          <p:cNvSpPr txBox="1">
            <a:spLocks noChangeArrowheads="1"/>
          </p:cNvSpPr>
          <p:nvPr/>
        </p:nvSpPr>
        <p:spPr bwMode="auto">
          <a:xfrm>
            <a:off x="4417342" y="92867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grpSp>
        <p:nvGrpSpPr>
          <p:cNvPr id="21" name="组合 37"/>
          <p:cNvGrpSpPr/>
          <p:nvPr/>
        </p:nvGrpSpPr>
        <p:grpSpPr>
          <a:xfrm>
            <a:off x="2298040" y="1320751"/>
            <a:ext cx="2875557" cy="1110078"/>
            <a:chOff x="2298040" y="1320751"/>
            <a:chExt cx="2875557" cy="1110078"/>
          </a:xfrm>
        </p:grpSpPr>
        <p:sp>
          <p:nvSpPr>
            <p:cNvPr id="8" name="Freeform 8 1"/>
            <p:cNvSpPr/>
            <p:nvPr/>
          </p:nvSpPr>
          <p:spPr bwMode="gray">
            <a:xfrm rot="13107620">
              <a:off x="3548518" y="1355489"/>
              <a:ext cx="1625079" cy="1036476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5" name="图片 4" descr="奥巴马.PNG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98040" y="1320751"/>
              <a:ext cx="1077746" cy="1110078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2351775" y="2334255"/>
            <a:ext cx="2685623" cy="1525327"/>
            <a:chOff x="2279454" y="2334255"/>
            <a:chExt cx="2685623" cy="1525327"/>
          </a:xfrm>
        </p:grpSpPr>
        <p:sp>
          <p:nvSpPr>
            <p:cNvPr id="9" name="Freeform 8 2"/>
            <p:cNvSpPr/>
            <p:nvPr/>
          </p:nvSpPr>
          <p:spPr bwMode="gray">
            <a:xfrm rot="7456423">
              <a:off x="3609875" y="2504380"/>
              <a:ext cx="1525327" cy="1185077"/>
            </a:xfrm>
            <a:custGeom>
              <a:avLst/>
              <a:gdLst/>
              <a:ahLst/>
              <a:cxnLst>
                <a:cxn ang="0">
                  <a:pos x="0" y="756"/>
                </a:cxn>
                <a:cxn ang="0">
                  <a:pos x="191" y="591"/>
                </a:cxn>
                <a:cxn ang="0">
                  <a:pos x="190" y="672"/>
                </a:cxn>
                <a:cxn ang="0">
                  <a:pos x="194" y="672"/>
                </a:cxn>
                <a:cxn ang="0">
                  <a:pos x="205" y="672"/>
                </a:cxn>
                <a:cxn ang="0">
                  <a:pos x="225" y="671"/>
                </a:cxn>
                <a:cxn ang="0">
                  <a:pos x="250" y="667"/>
                </a:cxn>
                <a:cxn ang="0">
                  <a:pos x="281" y="662"/>
                </a:cxn>
                <a:cxn ang="0">
                  <a:pos x="316" y="653"/>
                </a:cxn>
                <a:cxn ang="0">
                  <a:pos x="356" y="641"/>
                </a:cxn>
                <a:cxn ang="0">
                  <a:pos x="399" y="626"/>
                </a:cxn>
                <a:cxn ang="0">
                  <a:pos x="444" y="605"/>
                </a:cxn>
                <a:cxn ang="0">
                  <a:pos x="492" y="578"/>
                </a:cxn>
                <a:cxn ang="0">
                  <a:pos x="540" y="547"/>
                </a:cxn>
                <a:cxn ang="0">
                  <a:pos x="587" y="508"/>
                </a:cxn>
                <a:cxn ang="0">
                  <a:pos x="635" y="463"/>
                </a:cxn>
                <a:cxn ang="0">
                  <a:pos x="689" y="405"/>
                </a:cxn>
                <a:cxn ang="0">
                  <a:pos x="737" y="350"/>
                </a:cxn>
                <a:cxn ang="0">
                  <a:pos x="780" y="298"/>
                </a:cxn>
                <a:cxn ang="0">
                  <a:pos x="816" y="249"/>
                </a:cxn>
                <a:cxn ang="0">
                  <a:pos x="847" y="204"/>
                </a:cxn>
                <a:cxn ang="0">
                  <a:pos x="873" y="164"/>
                </a:cxn>
                <a:cxn ang="0">
                  <a:pos x="895" y="126"/>
                </a:cxn>
                <a:cxn ang="0">
                  <a:pos x="913" y="94"/>
                </a:cxn>
                <a:cxn ang="0">
                  <a:pos x="926" y="66"/>
                </a:cxn>
                <a:cxn ang="0">
                  <a:pos x="936" y="42"/>
                </a:cxn>
                <a:cxn ang="0">
                  <a:pos x="944" y="24"/>
                </a:cxn>
                <a:cxn ang="0">
                  <a:pos x="949" y="12"/>
                </a:cxn>
                <a:cxn ang="0">
                  <a:pos x="952" y="2"/>
                </a:cxn>
                <a:cxn ang="0">
                  <a:pos x="952" y="0"/>
                </a:cxn>
                <a:cxn ang="0">
                  <a:pos x="952" y="4"/>
                </a:cxn>
                <a:cxn ang="0">
                  <a:pos x="950" y="17"/>
                </a:cxn>
                <a:cxn ang="0">
                  <a:pos x="948" y="36"/>
                </a:cxn>
                <a:cxn ang="0">
                  <a:pos x="942" y="62"/>
                </a:cxn>
                <a:cxn ang="0">
                  <a:pos x="936" y="93"/>
                </a:cxn>
                <a:cxn ang="0">
                  <a:pos x="927" y="130"/>
                </a:cxn>
                <a:cxn ang="0">
                  <a:pos x="914" y="172"/>
                </a:cxn>
                <a:cxn ang="0">
                  <a:pos x="899" y="217"/>
                </a:cxn>
                <a:cxn ang="0">
                  <a:pos x="881" y="264"/>
                </a:cxn>
                <a:cxn ang="0">
                  <a:pos x="857" y="315"/>
                </a:cxn>
                <a:cxn ang="0">
                  <a:pos x="830" y="368"/>
                </a:cxn>
                <a:cxn ang="0">
                  <a:pos x="798" y="421"/>
                </a:cxn>
                <a:cxn ang="0">
                  <a:pos x="762" y="475"/>
                </a:cxn>
                <a:cxn ang="0">
                  <a:pos x="719" y="529"/>
                </a:cxn>
                <a:cxn ang="0">
                  <a:pos x="671" y="582"/>
                </a:cxn>
                <a:cxn ang="0">
                  <a:pos x="613" y="637"/>
                </a:cxn>
                <a:cxn ang="0">
                  <a:pos x="555" y="685"/>
                </a:cxn>
                <a:cxn ang="0">
                  <a:pos x="500" y="726"/>
                </a:cxn>
                <a:cxn ang="0">
                  <a:pos x="447" y="761"/>
                </a:cxn>
                <a:cxn ang="0">
                  <a:pos x="396" y="790"/>
                </a:cxn>
                <a:cxn ang="0">
                  <a:pos x="350" y="813"/>
                </a:cxn>
                <a:cxn ang="0">
                  <a:pos x="307" y="831"/>
                </a:cxn>
                <a:cxn ang="0">
                  <a:pos x="270" y="845"/>
                </a:cxn>
                <a:cxn ang="0">
                  <a:pos x="238" y="855"/>
                </a:cxn>
                <a:cxn ang="0">
                  <a:pos x="212" y="862"/>
                </a:cxn>
                <a:cxn ang="0">
                  <a:pos x="192" y="866"/>
                </a:cxn>
                <a:cxn ang="0">
                  <a:pos x="181" y="868"/>
                </a:cxn>
                <a:cxn ang="0">
                  <a:pos x="176" y="868"/>
                </a:cxn>
                <a:cxn ang="0">
                  <a:pos x="167" y="947"/>
                </a:cxn>
                <a:cxn ang="0">
                  <a:pos x="0" y="756"/>
                </a:cxn>
              </a:cxnLst>
              <a:rect l="0" t="0" r="r" b="b"/>
              <a:pathLst>
                <a:path w="952" h="947">
                  <a:moveTo>
                    <a:pt x="0" y="756"/>
                  </a:moveTo>
                  <a:lnTo>
                    <a:pt x="191" y="591"/>
                  </a:lnTo>
                  <a:lnTo>
                    <a:pt x="190" y="672"/>
                  </a:lnTo>
                  <a:lnTo>
                    <a:pt x="194" y="672"/>
                  </a:lnTo>
                  <a:lnTo>
                    <a:pt x="205" y="672"/>
                  </a:lnTo>
                  <a:lnTo>
                    <a:pt x="225" y="671"/>
                  </a:lnTo>
                  <a:lnTo>
                    <a:pt x="250" y="667"/>
                  </a:lnTo>
                  <a:lnTo>
                    <a:pt x="281" y="662"/>
                  </a:lnTo>
                  <a:lnTo>
                    <a:pt x="316" y="653"/>
                  </a:lnTo>
                  <a:lnTo>
                    <a:pt x="356" y="641"/>
                  </a:lnTo>
                  <a:lnTo>
                    <a:pt x="399" y="626"/>
                  </a:lnTo>
                  <a:lnTo>
                    <a:pt x="444" y="605"/>
                  </a:lnTo>
                  <a:lnTo>
                    <a:pt x="492" y="578"/>
                  </a:lnTo>
                  <a:lnTo>
                    <a:pt x="540" y="547"/>
                  </a:lnTo>
                  <a:lnTo>
                    <a:pt x="587" y="508"/>
                  </a:lnTo>
                  <a:lnTo>
                    <a:pt x="635" y="463"/>
                  </a:lnTo>
                  <a:lnTo>
                    <a:pt x="689" y="405"/>
                  </a:lnTo>
                  <a:lnTo>
                    <a:pt x="737" y="350"/>
                  </a:lnTo>
                  <a:lnTo>
                    <a:pt x="780" y="298"/>
                  </a:lnTo>
                  <a:lnTo>
                    <a:pt x="816" y="249"/>
                  </a:lnTo>
                  <a:lnTo>
                    <a:pt x="847" y="204"/>
                  </a:lnTo>
                  <a:lnTo>
                    <a:pt x="873" y="164"/>
                  </a:lnTo>
                  <a:lnTo>
                    <a:pt x="895" y="126"/>
                  </a:lnTo>
                  <a:lnTo>
                    <a:pt x="913" y="94"/>
                  </a:lnTo>
                  <a:lnTo>
                    <a:pt x="926" y="66"/>
                  </a:lnTo>
                  <a:lnTo>
                    <a:pt x="936" y="42"/>
                  </a:lnTo>
                  <a:lnTo>
                    <a:pt x="944" y="24"/>
                  </a:lnTo>
                  <a:lnTo>
                    <a:pt x="949" y="12"/>
                  </a:lnTo>
                  <a:lnTo>
                    <a:pt x="952" y="2"/>
                  </a:lnTo>
                  <a:lnTo>
                    <a:pt x="952" y="0"/>
                  </a:lnTo>
                  <a:lnTo>
                    <a:pt x="952" y="4"/>
                  </a:lnTo>
                  <a:lnTo>
                    <a:pt x="950" y="17"/>
                  </a:lnTo>
                  <a:lnTo>
                    <a:pt x="948" y="36"/>
                  </a:lnTo>
                  <a:lnTo>
                    <a:pt x="942" y="62"/>
                  </a:lnTo>
                  <a:lnTo>
                    <a:pt x="936" y="93"/>
                  </a:lnTo>
                  <a:lnTo>
                    <a:pt x="927" y="130"/>
                  </a:lnTo>
                  <a:lnTo>
                    <a:pt x="914" y="172"/>
                  </a:lnTo>
                  <a:lnTo>
                    <a:pt x="899" y="217"/>
                  </a:lnTo>
                  <a:lnTo>
                    <a:pt x="881" y="264"/>
                  </a:lnTo>
                  <a:lnTo>
                    <a:pt x="857" y="315"/>
                  </a:lnTo>
                  <a:lnTo>
                    <a:pt x="830" y="368"/>
                  </a:lnTo>
                  <a:lnTo>
                    <a:pt x="798" y="421"/>
                  </a:lnTo>
                  <a:lnTo>
                    <a:pt x="762" y="475"/>
                  </a:lnTo>
                  <a:lnTo>
                    <a:pt x="719" y="529"/>
                  </a:lnTo>
                  <a:lnTo>
                    <a:pt x="671" y="582"/>
                  </a:lnTo>
                  <a:lnTo>
                    <a:pt x="613" y="637"/>
                  </a:lnTo>
                  <a:lnTo>
                    <a:pt x="555" y="685"/>
                  </a:lnTo>
                  <a:lnTo>
                    <a:pt x="500" y="726"/>
                  </a:lnTo>
                  <a:lnTo>
                    <a:pt x="447" y="761"/>
                  </a:lnTo>
                  <a:lnTo>
                    <a:pt x="396" y="790"/>
                  </a:lnTo>
                  <a:lnTo>
                    <a:pt x="350" y="813"/>
                  </a:lnTo>
                  <a:lnTo>
                    <a:pt x="307" y="831"/>
                  </a:lnTo>
                  <a:lnTo>
                    <a:pt x="270" y="845"/>
                  </a:lnTo>
                  <a:lnTo>
                    <a:pt x="238" y="855"/>
                  </a:lnTo>
                  <a:lnTo>
                    <a:pt x="212" y="862"/>
                  </a:lnTo>
                  <a:lnTo>
                    <a:pt x="192" y="866"/>
                  </a:lnTo>
                  <a:lnTo>
                    <a:pt x="181" y="868"/>
                  </a:lnTo>
                  <a:lnTo>
                    <a:pt x="176" y="868"/>
                  </a:lnTo>
                  <a:lnTo>
                    <a:pt x="167" y="947"/>
                  </a:lnTo>
                  <a:lnTo>
                    <a:pt x="0" y="756"/>
                  </a:lnTo>
                  <a:close/>
                </a:path>
              </a:pathLst>
            </a:custGeom>
            <a:solidFill>
              <a:schemeClr val="folHlink"/>
            </a:solidFill>
            <a:ln w="0">
              <a:noFill/>
              <a:prstDash val="solid"/>
              <a:round/>
            </a:ln>
            <a:effectLst>
              <a:outerShdw dist="107763" dir="2700000" algn="ctr" rotWithShape="0">
                <a:srgbClr val="080808">
                  <a:alpha val="50000"/>
                </a:srgbClr>
              </a:outerShdw>
            </a:effectLst>
            <a:scene3d>
              <a:camera prst="orthographicFront">
                <a:rot lat="0" lon="10800000" rev="10800000"/>
              </a:camera>
              <a:lightRig rig="threePt" dir="t"/>
            </a:scene3d>
          </p:spPr>
          <p:txBody>
            <a:bodyPr/>
            <a:lstStyle/>
            <a:p>
              <a:endParaRPr lang="zh-CN" altLang="en-US"/>
            </a:p>
          </p:txBody>
        </p:sp>
        <p:pic>
          <p:nvPicPr>
            <p:cNvPr id="6" name="图片 5" descr="罗姆尼.PNG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21527774">
              <a:off x="2279454" y="2504265"/>
              <a:ext cx="1084026" cy="1101856"/>
            </a:xfrm>
            <a:prstGeom prst="rect">
              <a:avLst/>
            </a:prstGeom>
          </p:spPr>
        </p:pic>
      </p:grpSp>
      <p:sp>
        <p:nvSpPr>
          <p:cNvPr id="42" name="Text Box 78"/>
          <p:cNvSpPr txBox="1">
            <a:spLocks noChangeArrowheads="1"/>
          </p:cNvSpPr>
          <p:nvPr/>
        </p:nvSpPr>
        <p:spPr bwMode="auto">
          <a:xfrm>
            <a:off x="3766532" y="5445000"/>
            <a:ext cx="797600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altLang="zh-CN" sz="4400" b="1" dirty="0">
                <a:solidFill>
                  <a:srgbClr val="BD380D"/>
                </a:solidFill>
              </a:rPr>
              <a:t>?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972000" y="5445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求</a:t>
            </a:r>
            <a:endParaRPr lang="zh-CN" altLang="en-US" sz="3200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937093" y="3573000"/>
            <a:ext cx="900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/>
              <a:t>令</a:t>
            </a:r>
            <a:endParaRPr lang="zh-CN" altLang="en-US" sz="3200" b="1" dirty="0"/>
          </a:p>
        </p:txBody>
      </p:sp>
      <p:grpSp>
        <p:nvGrpSpPr>
          <p:cNvPr id="45" name="组合 44"/>
          <p:cNvGrpSpPr/>
          <p:nvPr/>
        </p:nvGrpSpPr>
        <p:grpSpPr>
          <a:xfrm>
            <a:off x="1543441" y="3574431"/>
            <a:ext cx="8572559" cy="523220"/>
            <a:chOff x="1543441" y="3574431"/>
            <a:chExt cx="8572559" cy="523220"/>
          </a:xfrm>
        </p:grpSpPr>
        <p:sp>
          <p:nvSpPr>
            <p:cNvPr id="39" name="TextBox 38"/>
            <p:cNvSpPr txBox="1"/>
            <p:nvPr/>
          </p:nvSpPr>
          <p:spPr>
            <a:xfrm>
              <a:off x="2257820" y="3574431"/>
              <a:ext cx="785818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 smtClean="0"/>
                <a:t>{</a:t>
              </a:r>
              <a:r>
                <a:rPr lang="zh-CN" altLang="en-US" sz="2800" b="1" dirty="0" smtClean="0"/>
                <a:t>调查显示奥巴马获胜</a:t>
              </a:r>
              <a:r>
                <a:rPr lang="en-US" altLang="zh-CN" sz="2800" b="1" dirty="0" smtClean="0"/>
                <a:t>}</a:t>
              </a:r>
              <a:endParaRPr lang="zh-CN" altLang="en-US" sz="2800" b="1" dirty="0"/>
            </a:p>
          </p:txBody>
        </p:sp>
        <p:pic>
          <p:nvPicPr>
            <p:cNvPr id="41" name="图片 40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1543441" y="3674527"/>
              <a:ext cx="763337" cy="312275"/>
            </a:xfrm>
            <a:prstGeom prst="rect">
              <a:avLst/>
            </a:prstGeom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500"/>
                            </p:stCondLst>
                            <p:childTnLst>
                              <p:par>
                                <p:cTn id="2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19" presetClass="entr" presetSubtype="1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1" grpId="0" bldLvl="0" animBg="1"/>
      <p:bldP spid="31" grpId="1" bldLvl="0" animBg="1"/>
      <p:bldP spid="42" grpId="0" bldLvl="0" animBg="1"/>
      <p:bldP spid="42" grpId="1" bldLvl="0" animBg="1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658497" y="328637"/>
            <a:ext cx="8229600" cy="868363"/>
          </a:xfrm>
        </p:spPr>
        <p:txBody>
          <a:bodyPr/>
          <a:lstStyle/>
          <a:p>
            <a:r>
              <a:rPr lang="zh-CN" altLang="en-US" sz="4300" i="0" dirty="0" smtClean="0">
                <a:ea typeface="宋体" panose="02010600030101010101" pitchFamily="2" charset="-122"/>
              </a:rPr>
              <a:t>复习：乘法公式与全概率公式</a:t>
            </a:r>
            <a:endParaRPr lang="en-US" altLang="zh-CN" sz="4300" i="0" dirty="0">
              <a:ea typeface="宋体" panose="02010600030101010101" pitchFamily="2" charset="-122"/>
            </a:endParaRPr>
          </a:p>
        </p:txBody>
      </p:sp>
      <p:sp>
        <p:nvSpPr>
          <p:cNvPr id="9226" name="AutoShape 10"/>
          <p:cNvSpPr>
            <a:spLocks noChangeArrowheads="1"/>
          </p:cNvSpPr>
          <p:nvPr/>
        </p:nvSpPr>
        <p:spPr bwMode="gray">
          <a:xfrm>
            <a:off x="4260850" y="5018089"/>
            <a:ext cx="376238" cy="347663"/>
          </a:xfrm>
          <a:prstGeom prst="rightArrow">
            <a:avLst>
              <a:gd name="adj1" fmla="val 50000"/>
              <a:gd name="adj2" fmla="val 45091"/>
            </a:avLst>
          </a:prstGeom>
          <a:solidFill>
            <a:srgbClr val="FEFEFE"/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12" name="组合 55"/>
          <p:cNvGrpSpPr/>
          <p:nvPr/>
        </p:nvGrpSpPr>
        <p:grpSpPr>
          <a:xfrm>
            <a:off x="979031" y="4448111"/>
            <a:ext cx="1569939" cy="1557241"/>
            <a:chOff x="230" y="2956"/>
            <a:chExt cx="2691" cy="2687"/>
          </a:xfrm>
        </p:grpSpPr>
        <p:pic>
          <p:nvPicPr>
            <p:cNvPr id="9235" name="Picture 19" descr="YG_circle001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30" y="2956"/>
              <a:ext cx="2691" cy="2687"/>
            </a:xfrm>
            <a:prstGeom prst="rect">
              <a:avLst/>
            </a:prstGeom>
            <a:noFill/>
          </p:spPr>
        </p:pic>
        <p:sp>
          <p:nvSpPr>
            <p:cNvPr id="9239" name="Text Box 23"/>
            <p:cNvSpPr txBox="1">
              <a:spLocks noChangeArrowheads="1"/>
            </p:cNvSpPr>
            <p:nvPr/>
          </p:nvSpPr>
          <p:spPr bwMode="gray">
            <a:xfrm>
              <a:off x="546" y="3550"/>
              <a:ext cx="2094" cy="1501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/>
              <a:r>
                <a:rPr lang="en-US" altLang="zh-CN" sz="2800" b="1" dirty="0">
                  <a:ea typeface="宋体" panose="02010600030101010101" pitchFamily="2" charset="-122"/>
                </a:rPr>
                <a:t>A</a:t>
              </a:r>
              <a:r>
                <a:rPr lang="zh-CN" altLang="en-US" sz="2800" b="1" dirty="0">
                  <a:ea typeface="宋体" panose="02010600030101010101" pitchFamily="2" charset="-122"/>
                </a:rPr>
                <a:t>与</a:t>
              </a:r>
              <a:r>
                <a:rPr lang="en-US" altLang="zh-CN" sz="2800" b="1" dirty="0">
                  <a:ea typeface="宋体" panose="02010600030101010101" pitchFamily="2" charset="-122"/>
                </a:rPr>
                <a:t>B</a:t>
              </a:r>
              <a:r>
                <a:rPr lang="en-US" altLang="zh-CN" sz="2800" b="1" baseline="-25000" dirty="0">
                  <a:ea typeface="宋体" panose="02010600030101010101" pitchFamily="2" charset="-122"/>
                </a:rPr>
                <a:t>i</a:t>
              </a:r>
              <a:r>
                <a:rPr lang="zh-CN" altLang="en-US" sz="2800" b="1" dirty="0">
                  <a:ea typeface="宋体" panose="02010600030101010101" pitchFamily="2" charset="-122"/>
                </a:rPr>
                <a:t>有关</a:t>
              </a:r>
            </a:p>
          </p:txBody>
        </p:sp>
      </p:grpSp>
      <p:sp>
        <p:nvSpPr>
          <p:cNvPr id="45" name="文本框 44"/>
          <p:cNvSpPr txBox="1"/>
          <p:nvPr/>
        </p:nvSpPr>
        <p:spPr>
          <a:xfrm>
            <a:off x="3276000" y="1053000"/>
            <a:ext cx="106616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A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52000" y="1125000"/>
            <a:ext cx="7708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S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5903590" y="4045772"/>
            <a:ext cx="670591" cy="445047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1705298" y="1702000"/>
            <a:ext cx="1597298" cy="1080135"/>
          </a:xfrm>
          <a:prstGeom prst="rect">
            <a:avLst/>
          </a:pr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8000" y="2782135"/>
            <a:ext cx="1597298" cy="1080135"/>
          </a:xfrm>
          <a:prstGeom prst="rect">
            <a:avLst/>
          </a:pr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1705298" y="2782135"/>
            <a:ext cx="1597298" cy="1080135"/>
          </a:xfrm>
          <a:prstGeom prst="rect">
            <a:avLst/>
          </a:pr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08000" y="1702000"/>
            <a:ext cx="1597298" cy="1080135"/>
          </a:xfrm>
          <a:prstGeom prst="rect">
            <a:avLst/>
          </a:prstGeom>
          <a:solidFill>
            <a:srgbClr val="89C3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任意多边形 66"/>
          <p:cNvSpPr/>
          <p:nvPr/>
        </p:nvSpPr>
        <p:spPr>
          <a:xfrm rot="5400000">
            <a:off x="858638" y="1935476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solidFill>
            <a:srgbClr val="89C3BD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9" name="任意多边形 68"/>
          <p:cNvSpPr/>
          <p:nvPr/>
        </p:nvSpPr>
        <p:spPr>
          <a:xfrm rot="10800000">
            <a:off x="1709994" y="1922980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7A94C"/>
              </a:gs>
              <a:gs pos="100000">
                <a:srgbClr val="FEC07B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871134" y="2787215"/>
            <a:ext cx="838860" cy="85407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FBA993"/>
              </a:gs>
              <a:gs pos="100000">
                <a:srgbClr val="FCC0AF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1" name="任意多边形 70"/>
          <p:cNvSpPr/>
          <p:nvPr/>
        </p:nvSpPr>
        <p:spPr>
          <a:xfrm rot="16200000">
            <a:off x="1702195" y="2799711"/>
            <a:ext cx="859155" cy="834164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2153" h="2141">
                <a:moveTo>
                  <a:pt x="0" y="0"/>
                </a:moveTo>
                <a:lnTo>
                  <a:pt x="2153" y="0"/>
                </a:lnTo>
                <a:lnTo>
                  <a:pt x="2153" y="2141"/>
                </a:lnTo>
                <a:lnTo>
                  <a:pt x="2099" y="2140"/>
                </a:lnTo>
                <a:cubicBezTo>
                  <a:pt x="953" y="2111"/>
                  <a:pt x="30" y="1188"/>
                  <a:pt x="1" y="42"/>
                </a:cubicBez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D26464"/>
              </a:gs>
              <a:gs pos="100000">
                <a:srgbClr val="DE8D8D"/>
              </a:gs>
            </a:gsLst>
            <a:lin ang="5400000" scaled="0"/>
          </a:gra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2618710" y="1981400"/>
            <a:ext cx="7807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/>
              <a:t>B</a:t>
            </a:r>
            <a:r>
              <a:rPr lang="en-US" altLang="zh-CN" sz="2800" baseline="-25000" dirty="0"/>
              <a:t>2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330483" y="1980765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B</a:t>
            </a:r>
            <a:r>
              <a:rPr lang="en-US" altLang="zh-CN" sz="2800" baseline="-25000" dirty="0" smtClean="0"/>
              <a:t>1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330483" y="3177740"/>
            <a:ext cx="954504" cy="379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baseline="-25000" dirty="0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23847" y="1145740"/>
            <a:ext cx="1132960" cy="1089025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 rot="5400000">
            <a:off x="1608280" y="3932031"/>
            <a:ext cx="311440" cy="445047"/>
          </a:xfrm>
          <a:prstGeom prst="rect">
            <a:avLst/>
          </a:prstGeom>
        </p:spPr>
      </p:pic>
      <p:grpSp>
        <p:nvGrpSpPr>
          <p:cNvPr id="60" name="组合 59"/>
          <p:cNvGrpSpPr/>
          <p:nvPr/>
        </p:nvGrpSpPr>
        <p:grpSpPr>
          <a:xfrm>
            <a:off x="3345160" y="1788240"/>
            <a:ext cx="5566284" cy="970778"/>
            <a:chOff x="3391847" y="1788240"/>
            <a:chExt cx="5566284" cy="970778"/>
          </a:xfrm>
        </p:grpSpPr>
        <p:grpSp>
          <p:nvGrpSpPr>
            <p:cNvPr id="15" name="组合 50"/>
            <p:cNvGrpSpPr/>
            <p:nvPr/>
          </p:nvGrpSpPr>
          <p:grpSpPr>
            <a:xfrm>
              <a:off x="3391847" y="1788240"/>
              <a:ext cx="5384056" cy="970778"/>
              <a:chOff x="4503" y="3318"/>
              <a:chExt cx="9945" cy="1847"/>
            </a:xfrm>
          </p:grpSpPr>
          <p:grpSp>
            <p:nvGrpSpPr>
              <p:cNvPr id="16" name="组合 49"/>
              <p:cNvGrpSpPr/>
              <p:nvPr/>
            </p:nvGrpSpPr>
            <p:grpSpPr>
              <a:xfrm>
                <a:off x="4503" y="3318"/>
                <a:ext cx="9945" cy="1733"/>
                <a:chOff x="4849" y="2246"/>
                <a:chExt cx="9945" cy="1733"/>
              </a:xfrm>
            </p:grpSpPr>
            <p:grpSp>
              <p:nvGrpSpPr>
                <p:cNvPr id="17" name="组合 48"/>
                <p:cNvGrpSpPr/>
                <p:nvPr/>
              </p:nvGrpSpPr>
              <p:grpSpPr>
                <a:xfrm>
                  <a:off x="4849" y="2246"/>
                  <a:ext cx="9945" cy="1733"/>
                  <a:chOff x="4373" y="2181"/>
                  <a:chExt cx="9945" cy="1733"/>
                </a:xfrm>
              </p:grpSpPr>
              <p:sp>
                <p:nvSpPr>
                  <p:cNvPr id="9227" name="AutoShape 11"/>
                  <p:cNvSpPr>
                    <a:spLocks noChangeArrowheads="1"/>
                  </p:cNvSpPr>
                  <p:nvPr/>
                </p:nvSpPr>
                <p:spPr bwMode="gray">
                  <a:xfrm>
                    <a:off x="5723" y="2181"/>
                    <a:ext cx="8595" cy="1732"/>
                  </a:xfrm>
                  <a:prstGeom prst="roundRect">
                    <a:avLst>
                      <a:gd name="adj" fmla="val 11505"/>
                    </a:avLst>
                  </a:prstGeom>
                  <a:gradFill rotWithShape="1">
                    <a:gsLst>
                      <a:gs pos="0">
                        <a:schemeClr val="hlink">
                          <a:alpha val="80000"/>
                        </a:schemeClr>
                      </a:gs>
                      <a:gs pos="100000">
                        <a:schemeClr val="hlink">
                          <a:gamma/>
                          <a:shade val="46275"/>
                          <a:invGamma/>
                          <a:alpha val="0"/>
                        </a:schemeClr>
                      </a:gs>
                    </a:gsLst>
                    <a:lin ang="0" scaled="1"/>
                  </a:gradFill>
                  <a:ln w="6350" algn="ctr">
                    <a:noFill/>
                    <a:prstDash val="sysDot"/>
                    <a:round/>
                  </a:ln>
                  <a:effectLst/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  <p:sp>
                <p:nvSpPr>
                  <p:cNvPr id="9229" name="AutoShape 13"/>
                  <p:cNvSpPr>
                    <a:spLocks noChangeArrowheads="1"/>
                  </p:cNvSpPr>
                  <p:nvPr/>
                </p:nvSpPr>
                <p:spPr bwMode="gray">
                  <a:xfrm>
                    <a:off x="4373" y="2182"/>
                    <a:ext cx="2565" cy="1732"/>
                  </a:xfrm>
                  <a:prstGeom prst="roundRect">
                    <a:avLst>
                      <a:gd name="adj" fmla="val 11921"/>
                    </a:avLst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hlink">
                          <a:gamma/>
                          <a:shade val="69804"/>
                          <a:invGamma/>
                        </a:schemeClr>
                      </a:gs>
                    </a:gsLst>
                    <a:lin ang="5400000" scaled="1"/>
                  </a:gradFill>
                  <a:ln w="25400">
                    <a:solidFill>
                      <a:srgbClr val="FEFEFE"/>
                    </a:solidFill>
                    <a:round/>
                  </a:ln>
                  <a:effectLst>
                    <a:outerShdw dist="53882" dir="2700000" algn="ctr" rotWithShape="0">
                      <a:srgbClr val="000000">
                        <a:alpha val="50000"/>
                      </a:srgbClr>
                    </a:outerShdw>
                  </a:effectLst>
                </p:spPr>
                <p:txBody>
                  <a:bodyPr wrap="none" anchor="ctr"/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9230" name="Freeform 14"/>
                <p:cNvSpPr/>
                <p:nvPr/>
              </p:nvSpPr>
              <p:spPr bwMode="gray">
                <a:xfrm>
                  <a:off x="5059" y="2413"/>
                  <a:ext cx="882" cy="655"/>
                </a:xfrm>
                <a:custGeom>
                  <a:avLst/>
                  <a:gdLst/>
                  <a:ahLst/>
                  <a:cxnLst>
                    <a:cxn ang="0">
                      <a:pos x="118" y="0"/>
                    </a:cxn>
                    <a:cxn ang="0">
                      <a:pos x="0" y="118"/>
                    </a:cxn>
                    <a:cxn ang="0">
                      <a:pos x="0" y="589"/>
                    </a:cxn>
                    <a:cxn ang="0">
                      <a:pos x="161" y="174"/>
                    </a:cxn>
                    <a:cxn ang="0">
                      <a:pos x="589" y="0"/>
                    </a:cxn>
                    <a:cxn ang="0">
                      <a:pos x="118" y="0"/>
                    </a:cxn>
                  </a:cxnLst>
                  <a:rect l="0" t="0" r="r" b="b"/>
                  <a:pathLst>
                    <a:path w="596" h="598">
                      <a:moveTo>
                        <a:pt x="118" y="0"/>
                      </a:moveTo>
                      <a:cubicBezTo>
                        <a:pt x="53" y="0"/>
                        <a:pt x="0" y="53"/>
                        <a:pt x="0" y="118"/>
                      </a:cubicBezTo>
                      <a:lnTo>
                        <a:pt x="0" y="589"/>
                      </a:lnTo>
                      <a:cubicBezTo>
                        <a:pt x="27" y="598"/>
                        <a:pt x="12" y="309"/>
                        <a:pt x="161" y="174"/>
                      </a:cubicBezTo>
                      <a:cubicBezTo>
                        <a:pt x="310" y="39"/>
                        <a:pt x="596" y="29"/>
                        <a:pt x="589" y="0"/>
                      </a:cubicBezTo>
                      <a:lnTo>
                        <a:pt x="118" y="0"/>
                      </a:lnTo>
                      <a:close/>
                    </a:path>
                  </a:pathLst>
                </a:custGeom>
                <a:gradFill rotWithShape="1">
                  <a:gsLst>
                    <a:gs pos="0">
                      <a:schemeClr val="hlink">
                        <a:gamma/>
                        <a:tint val="48627"/>
                        <a:invGamma/>
                      </a:schemeClr>
                    </a:gs>
                    <a:gs pos="50000">
                      <a:schemeClr val="hlink">
                        <a:alpha val="0"/>
                      </a:schemeClr>
                    </a:gs>
                    <a:gs pos="100000">
                      <a:schemeClr val="hlink">
                        <a:gamma/>
                        <a:tint val="48627"/>
                        <a:invGamma/>
                      </a:schemeClr>
                    </a:gs>
                  </a:gsLst>
                  <a:lin ang="2700000" scaled="1"/>
                </a:gradFill>
                <a:ln w="0">
                  <a:noFill/>
                  <a:prstDash val="solid"/>
                  <a:round/>
                </a:ln>
              </p:spPr>
              <p:txBody>
                <a:bodyPr/>
                <a:lstStyle/>
                <a:p>
                  <a:endParaRPr lang="zh-CN" altLang="en-US"/>
                </a:p>
              </p:txBody>
            </p:sp>
          </p:grpSp>
          <p:sp>
            <p:nvSpPr>
              <p:cNvPr id="9240" name="Text Box 24"/>
              <p:cNvSpPr txBox="1">
                <a:spLocks noChangeArrowheads="1"/>
              </p:cNvSpPr>
              <p:nvPr/>
            </p:nvSpPr>
            <p:spPr bwMode="white">
              <a:xfrm>
                <a:off x="4700" y="3350"/>
                <a:ext cx="2191" cy="1815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乘法公式</a:t>
                </a:r>
              </a:p>
            </p:txBody>
          </p:sp>
        </p:grpSp>
        <p:pic>
          <p:nvPicPr>
            <p:cNvPr id="58" name="图片 57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tretch>
              <a:fillRect/>
            </a:stretch>
          </p:blipFill>
          <p:spPr>
            <a:xfrm>
              <a:off x="4878912" y="2047709"/>
              <a:ext cx="4079219" cy="373291"/>
            </a:xfrm>
            <a:prstGeom prst="rect">
              <a:avLst/>
            </a:prstGeom>
          </p:spPr>
        </p:pic>
      </p:grpSp>
      <p:grpSp>
        <p:nvGrpSpPr>
          <p:cNvPr id="61" name="组合 60"/>
          <p:cNvGrpSpPr/>
          <p:nvPr/>
        </p:nvGrpSpPr>
        <p:grpSpPr>
          <a:xfrm>
            <a:off x="3345160" y="2837823"/>
            <a:ext cx="5787451" cy="1023177"/>
            <a:chOff x="3345160" y="2837823"/>
            <a:chExt cx="5787451" cy="1023177"/>
          </a:xfrm>
        </p:grpSpPr>
        <p:grpSp>
          <p:nvGrpSpPr>
            <p:cNvPr id="19" name="组合 54"/>
            <p:cNvGrpSpPr/>
            <p:nvPr/>
          </p:nvGrpSpPr>
          <p:grpSpPr>
            <a:xfrm>
              <a:off x="3345160" y="2871040"/>
              <a:ext cx="5477431" cy="883791"/>
              <a:chOff x="4153" y="4576"/>
              <a:chExt cx="10016" cy="1884"/>
            </a:xfrm>
          </p:grpSpPr>
          <p:sp>
            <p:nvSpPr>
              <p:cNvPr id="9223" name="AutoShape 7"/>
              <p:cNvSpPr>
                <a:spLocks noChangeArrowheads="1"/>
              </p:cNvSpPr>
              <p:nvPr/>
            </p:nvSpPr>
            <p:spPr bwMode="gray">
              <a:xfrm>
                <a:off x="5574" y="4687"/>
                <a:ext cx="8595" cy="176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46275"/>
                      <a:invGamma/>
                      <a:alpha val="0"/>
                    </a:schemeClr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231" name="AutoShape 15"/>
              <p:cNvSpPr>
                <a:spLocks noChangeArrowheads="1"/>
              </p:cNvSpPr>
              <p:nvPr/>
            </p:nvSpPr>
            <p:spPr bwMode="gray">
              <a:xfrm>
                <a:off x="4158" y="4576"/>
                <a:ext cx="2565" cy="1884"/>
              </a:xfrm>
              <a:prstGeom prst="roundRect">
                <a:avLst>
                  <a:gd name="adj" fmla="val 11921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folHlink">
                      <a:gamma/>
                      <a:shade val="69804"/>
                      <a:invGamma/>
                    </a:schemeClr>
                  </a:gs>
                </a:gsLst>
                <a:lin ang="5400000" scaled="1"/>
              </a:gradFill>
              <a:ln w="25400">
                <a:solidFill>
                  <a:srgbClr val="FEFEFE"/>
                </a:solidFill>
                <a:round/>
              </a:ln>
              <a:effectLst>
                <a:outerShdw dist="53882" dir="2700000" algn="ctr" rotWithShape="0">
                  <a:srgbClr val="000000">
                    <a:alpha val="50000"/>
                  </a:srgbClr>
                </a:outerShdw>
              </a:effectLst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2" name="Text Box 24"/>
              <p:cNvSpPr txBox="1">
                <a:spLocks noChangeArrowheads="1"/>
              </p:cNvSpPr>
              <p:nvPr/>
            </p:nvSpPr>
            <p:spPr bwMode="white">
              <a:xfrm>
                <a:off x="4153" y="4577"/>
                <a:ext cx="2635" cy="1501"/>
              </a:xfrm>
              <a:prstGeom prst="rect">
                <a:avLst/>
              </a:prstGeom>
              <a:noFill/>
              <a:ln w="9525" algn="ctr">
                <a:noFill/>
                <a:miter lim="800000"/>
              </a:ln>
              <a:effectLst/>
            </p:spPr>
            <p:txBody>
              <a:bodyPr wrap="square">
                <a:spAutoFit/>
              </a:bodyPr>
              <a:lstStyle/>
              <a:p>
                <a:pPr algn="ctr">
                  <a:spcBef>
                    <a:spcPct val="50000"/>
                  </a:spcBef>
                </a:pPr>
                <a:r>
                  <a:rPr lang="en-US" altLang="zh-CN" sz="24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 </a:t>
                </a:r>
                <a:r>
                  <a:rPr lang="zh-CN" altLang="en-US" sz="2800" b="1" dirty="0">
                    <a:solidFill>
                      <a:srgbClr val="FEFFFF"/>
                    </a:solidFill>
                    <a:ea typeface="宋体" panose="02010600030101010101" pitchFamily="2" charset="-122"/>
                  </a:rPr>
                  <a:t>全概率公式</a:t>
                </a:r>
              </a:p>
            </p:txBody>
          </p:sp>
          <p:sp>
            <p:nvSpPr>
              <p:cNvPr id="9232" name="Freeform 16"/>
              <p:cNvSpPr/>
              <p:nvPr/>
            </p:nvSpPr>
            <p:spPr bwMode="gray">
              <a:xfrm>
                <a:off x="4308" y="4768"/>
                <a:ext cx="950" cy="805"/>
              </a:xfrm>
              <a:custGeom>
                <a:avLst/>
                <a:gdLst/>
                <a:ahLst/>
                <a:cxnLst>
                  <a:cxn ang="0">
                    <a:pos x="118" y="0"/>
                  </a:cxn>
                  <a:cxn ang="0">
                    <a:pos x="0" y="118"/>
                  </a:cxn>
                  <a:cxn ang="0">
                    <a:pos x="0" y="589"/>
                  </a:cxn>
                  <a:cxn ang="0">
                    <a:pos x="161" y="174"/>
                  </a:cxn>
                  <a:cxn ang="0">
                    <a:pos x="589" y="0"/>
                  </a:cxn>
                  <a:cxn ang="0">
                    <a:pos x="118" y="0"/>
                  </a:cxn>
                </a:cxnLst>
                <a:rect l="0" t="0" r="r" b="b"/>
                <a:pathLst>
                  <a:path w="596" h="598">
                    <a:moveTo>
                      <a:pt x="118" y="0"/>
                    </a:moveTo>
                    <a:cubicBezTo>
                      <a:pt x="53" y="0"/>
                      <a:pt x="0" y="53"/>
                      <a:pt x="0" y="118"/>
                    </a:cubicBezTo>
                    <a:lnTo>
                      <a:pt x="0" y="589"/>
                    </a:lnTo>
                    <a:cubicBezTo>
                      <a:pt x="27" y="598"/>
                      <a:pt x="12" y="309"/>
                      <a:pt x="161" y="174"/>
                    </a:cubicBezTo>
                    <a:cubicBezTo>
                      <a:pt x="310" y="39"/>
                      <a:pt x="596" y="29"/>
                      <a:pt x="589" y="0"/>
                    </a:cubicBezTo>
                    <a:lnTo>
                      <a:pt x="118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chemeClr val="folHlink">
                      <a:gamma/>
                      <a:tint val="48627"/>
                      <a:invGamma/>
                    </a:schemeClr>
                  </a:gs>
                  <a:gs pos="50000">
                    <a:schemeClr val="folHlink">
                      <a:alpha val="0"/>
                    </a:schemeClr>
                  </a:gs>
                  <a:gs pos="100000">
                    <a:schemeClr val="folHlink">
                      <a:gamma/>
                      <a:tint val="48627"/>
                      <a:invGamma/>
                    </a:schemeClr>
                  </a:gs>
                </a:gsLst>
                <a:lin ang="2700000" scaled="1"/>
              </a:gradFill>
              <a:ln w="0">
                <a:noFill/>
                <a:prstDash val="solid"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  <p:pic>
          <p:nvPicPr>
            <p:cNvPr id="59" name="图片 58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4860000" y="2837823"/>
              <a:ext cx="4272611" cy="1023177"/>
            </a:xfrm>
            <a:prstGeom prst="rect">
              <a:avLst/>
            </a:prstGeom>
          </p:spPr>
        </p:pic>
      </p:grpSp>
      <p:grpSp>
        <p:nvGrpSpPr>
          <p:cNvPr id="68" name="组合 56"/>
          <p:cNvGrpSpPr/>
          <p:nvPr/>
        </p:nvGrpSpPr>
        <p:grpSpPr>
          <a:xfrm>
            <a:off x="3860419" y="4623574"/>
            <a:ext cx="4756932" cy="1124666"/>
            <a:chOff x="2622" y="7287"/>
            <a:chExt cx="9316" cy="2460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79" name="图片 7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0" name="图片 7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83" name="组合 56"/>
          <p:cNvGrpSpPr/>
          <p:nvPr/>
        </p:nvGrpSpPr>
        <p:grpSpPr>
          <a:xfrm>
            <a:off x="3860419" y="1773000"/>
            <a:ext cx="4756932" cy="1124666"/>
            <a:chOff x="2622" y="7287"/>
            <a:chExt cx="9316" cy="2460"/>
          </a:xfrm>
        </p:grpSpPr>
        <p:pic>
          <p:nvPicPr>
            <p:cNvPr id="84" name="图片 8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" y="7287"/>
              <a:ext cx="9316" cy="2460"/>
            </a:xfrm>
            <a:prstGeom prst="rect">
              <a:avLst/>
            </a:prstGeom>
          </p:spPr>
        </p:pic>
        <p:pic>
          <p:nvPicPr>
            <p:cNvPr id="85" name="图片 8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88" name="图片 8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89" name="图片 88"/>
            <p:cNvPicPr>
              <a:picLocks noChangeAspect="1"/>
            </p:cNvPicPr>
            <p:nvPr/>
          </p:nvPicPr>
          <p:blipFill>
            <a:blip r:embed="rId15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pic>
        <p:nvPicPr>
          <p:cNvPr id="91" name="图片 90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76000" y="3380877"/>
            <a:ext cx="1944000" cy="552123"/>
          </a:xfrm>
          <a:prstGeom prst="rect">
            <a:avLst/>
          </a:prstGeom>
        </p:spPr>
      </p:pic>
      <p:sp>
        <p:nvSpPr>
          <p:cNvPr id="93" name="文本框 73"/>
          <p:cNvSpPr txBox="1"/>
          <p:nvPr/>
        </p:nvSpPr>
        <p:spPr>
          <a:xfrm>
            <a:off x="2571736" y="3214686"/>
            <a:ext cx="611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…</a:t>
            </a:r>
            <a:endParaRPr lang="en-US" altLang="zh-CN" sz="3200" baseline="-25000" dirty="0" smtClean="0"/>
          </a:p>
        </p:txBody>
      </p:sp>
      <p:sp>
        <p:nvSpPr>
          <p:cNvPr id="55" name="文本框 73"/>
          <p:cNvSpPr txBox="1"/>
          <p:nvPr/>
        </p:nvSpPr>
        <p:spPr>
          <a:xfrm>
            <a:off x="360906" y="3285000"/>
            <a:ext cx="61109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 smtClean="0"/>
              <a:t>B</a:t>
            </a:r>
            <a:r>
              <a:rPr lang="en-US" altLang="zh-CN" sz="2800" baseline="-25000" dirty="0" err="1" smtClean="0"/>
              <a:t>n</a:t>
            </a:r>
            <a:endParaRPr lang="en-US" altLang="zh-CN" sz="2800" baseline="-25000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22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23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5" dur="1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2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6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1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42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3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1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4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0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51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>
                                      <p:cBhvr>
                                        <p:cTn id="52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3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823 -0.00394 C -0.11094 -0.07847 -0.2901 -0.15301 -0.26649 -0.18449 C -0.24288 -0.21574 0.16146 -0.16111 0.21007 -0.19236 C 0.25868 -0.22338 0.05816 -0.33866 0.02518 -0.37083 C -0.00781 -0.40278 0.00191 -0.39398 0.01181 -0.38472 " pathEditMode="relative" rAng="0" ptsTypes="aaaaA">
                                      <p:cBhvr>
                                        <p:cTn id="7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" y="-2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decel="100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decel="100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4" dur="2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1"/>
      <p:bldP spid="46" grpId="1"/>
      <p:bldP spid="67" grpId="0" animBg="1"/>
      <p:bldP spid="69" grpId="0" animBg="1"/>
      <p:bldP spid="7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组合 51"/>
          <p:cNvGrpSpPr/>
          <p:nvPr/>
        </p:nvGrpSpPr>
        <p:grpSpPr>
          <a:xfrm>
            <a:off x="180000" y="3403710"/>
            <a:ext cx="8820000" cy="3097124"/>
            <a:chOff x="180000" y="3501000"/>
            <a:chExt cx="8820000" cy="2494991"/>
          </a:xfrm>
        </p:grpSpPr>
        <p:grpSp>
          <p:nvGrpSpPr>
            <p:cNvPr id="12" name="Group 7"/>
            <p:cNvGrpSpPr/>
            <p:nvPr/>
          </p:nvGrpSpPr>
          <p:grpSpPr bwMode="auto">
            <a:xfrm>
              <a:off x="180000" y="3501000"/>
              <a:ext cx="8820000" cy="2494991"/>
              <a:chOff x="479" y="2662"/>
              <a:chExt cx="4796" cy="1320"/>
            </a:xfrm>
          </p:grpSpPr>
          <p:sp>
            <p:nvSpPr>
              <p:cNvPr id="14" name="AutoShape 8"/>
              <p:cNvSpPr>
                <a:spLocks noChangeArrowheads="1"/>
              </p:cNvSpPr>
              <p:nvPr/>
            </p:nvSpPr>
            <p:spPr bwMode="gray">
              <a:xfrm flipV="1">
                <a:off x="549" y="2662"/>
                <a:ext cx="4653" cy="316"/>
              </a:xfrm>
              <a:custGeom>
                <a:avLst/>
                <a:gdLst>
                  <a:gd name="G0" fmla="+- 2158 0 0"/>
                  <a:gd name="G1" fmla="+- 21600 0 2158"/>
                  <a:gd name="G2" fmla="*/ 2158 1 2"/>
                  <a:gd name="G3" fmla="+- 21600 0 G2"/>
                  <a:gd name="G4" fmla="+/ 2158 21600 2"/>
                  <a:gd name="G5" fmla="+/ G1 0 2"/>
                  <a:gd name="G6" fmla="*/ 21600 21600 2158"/>
                  <a:gd name="G7" fmla="*/ G6 1 2"/>
                  <a:gd name="G8" fmla="+- 21600 0 G7"/>
                  <a:gd name="G9" fmla="*/ 21600 1 2"/>
                  <a:gd name="G10" fmla="+- 2158 0 G9"/>
                  <a:gd name="G11" fmla="?: G10 G8 0"/>
                  <a:gd name="G12" fmla="?: G10 G7 21600"/>
                  <a:gd name="T0" fmla="*/ 20521 w 21600"/>
                  <a:gd name="T1" fmla="*/ 10800 h 21600"/>
                  <a:gd name="T2" fmla="*/ 10800 w 21600"/>
                  <a:gd name="T3" fmla="*/ 21600 h 21600"/>
                  <a:gd name="T4" fmla="*/ 1079 w 21600"/>
                  <a:gd name="T5" fmla="*/ 10800 h 21600"/>
                  <a:gd name="T6" fmla="*/ 10800 w 21600"/>
                  <a:gd name="T7" fmla="*/ 0 h 21600"/>
                  <a:gd name="T8" fmla="*/ 2879 w 21600"/>
                  <a:gd name="T9" fmla="*/ 2879 h 21600"/>
                  <a:gd name="T10" fmla="*/ 18721 w 21600"/>
                  <a:gd name="T11" fmla="*/ 18721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2158" y="21600"/>
                    </a:lnTo>
                    <a:lnTo>
                      <a:pt x="19442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9DB9CB">
                      <a:gamma/>
                      <a:tint val="54510"/>
                      <a:invGamma/>
                    </a:srgbClr>
                  </a:gs>
                  <a:gs pos="100000">
                    <a:srgbClr val="9DB9CB">
                      <a:alpha val="0"/>
                    </a:srgbClr>
                  </a:gs>
                </a:gsLst>
                <a:lin ang="5400000" scaled="1"/>
              </a:gradFill>
              <a:ln w="9525" algn="ctr">
                <a:noFill/>
                <a:miter lim="800000"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15" name="AutoShape 9"/>
              <p:cNvSpPr>
                <a:spLocks noChangeArrowheads="1"/>
              </p:cNvSpPr>
              <p:nvPr/>
            </p:nvSpPr>
            <p:spPr bwMode="gray">
              <a:xfrm>
                <a:off x="479" y="2776"/>
                <a:ext cx="4796" cy="1206"/>
              </a:xfrm>
              <a:prstGeom prst="roundRect">
                <a:avLst>
                  <a:gd name="adj" fmla="val 9514"/>
                </a:avLst>
              </a:prstGeom>
              <a:gradFill rotWithShape="1">
                <a:gsLst>
                  <a:gs pos="0">
                    <a:srgbClr val="9DB9CB">
                      <a:gamma/>
                      <a:shade val="81961"/>
                      <a:invGamma/>
                    </a:srgbClr>
                  </a:gs>
                  <a:gs pos="50000">
                    <a:srgbClr val="9DB9CB"/>
                  </a:gs>
                  <a:gs pos="100000">
                    <a:srgbClr val="9DB9CB">
                      <a:gamma/>
                      <a:shade val="81961"/>
                      <a:invGamma/>
                    </a:srgbClr>
                  </a:gs>
                </a:gsLst>
                <a:lin ang="5400000" scaled="1"/>
              </a:gradFill>
              <a:ln w="9525" algn="ctr">
                <a:noFill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" name="圆角矩形 16"/>
            <p:cNvSpPr/>
            <p:nvPr/>
          </p:nvSpPr>
          <p:spPr>
            <a:xfrm>
              <a:off x="324000" y="3861000"/>
              <a:ext cx="8568000" cy="2016000"/>
            </a:xfrm>
            <a:prstGeom prst="round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  <a:alpha val="55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 descr="u=1445160598,4049471736&amp;fm=26&amp;gp=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30270" y="1485000"/>
            <a:ext cx="2665730" cy="1999615"/>
          </a:xfrm>
          <a:prstGeom prst="rect">
            <a:avLst/>
          </a:prstGeom>
        </p:spPr>
      </p:pic>
      <p:sp>
        <p:nvSpPr>
          <p:cNvPr id="37" name="AutoShape 11"/>
          <p:cNvSpPr>
            <a:spLocks noChangeArrowheads="1"/>
          </p:cNvSpPr>
          <p:nvPr/>
        </p:nvSpPr>
        <p:spPr bwMode="gray">
          <a:xfrm>
            <a:off x="3204000" y="1341000"/>
            <a:ext cx="5237805" cy="910334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hlink">
                  <a:alpha val="80000"/>
                </a:schemeClr>
              </a:gs>
              <a:gs pos="100000">
                <a:schemeClr val="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8" name="AutoShape 7"/>
          <p:cNvSpPr>
            <a:spLocks noChangeArrowheads="1"/>
          </p:cNvSpPr>
          <p:nvPr/>
        </p:nvSpPr>
        <p:spPr bwMode="gray">
          <a:xfrm>
            <a:off x="3204000" y="2349000"/>
            <a:ext cx="5348331" cy="1296000"/>
          </a:xfrm>
          <a:prstGeom prst="roundRect">
            <a:avLst>
              <a:gd name="adj" fmla="val 11505"/>
            </a:avLst>
          </a:prstGeom>
          <a:gradFill rotWithShape="1">
            <a:gsLst>
              <a:gs pos="0">
                <a:schemeClr val="folHlink"/>
              </a:gs>
              <a:gs pos="100000">
                <a:schemeClr val="folHlink">
                  <a:gamma/>
                  <a:shade val="46275"/>
                  <a:invGamma/>
                  <a:alpha val="0"/>
                </a:schemeClr>
              </a:gs>
            </a:gsLst>
            <a:lin ang="0" scaled="1"/>
          </a:gradFill>
          <a:ln w="6350" algn="ctr">
            <a:noFill/>
            <a:prstDash val="sysDot"/>
            <a:rou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贝叶斯公式</a:t>
            </a:r>
            <a:endParaRPr lang="zh-CN" altLang="en-US" dirty="0"/>
          </a:p>
        </p:txBody>
      </p:sp>
      <p:pic>
        <p:nvPicPr>
          <p:cNvPr id="47" name="图片 46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 cstate="print"/>
          <a:stretch>
            <a:fillRect/>
          </a:stretch>
        </p:blipFill>
        <p:spPr>
          <a:xfrm>
            <a:off x="324000" y="2060998"/>
            <a:ext cx="2028078" cy="576001"/>
          </a:xfrm>
          <a:prstGeom prst="rect">
            <a:avLst/>
          </a:prstGeom>
        </p:spPr>
      </p:pic>
      <p:pic>
        <p:nvPicPr>
          <p:cNvPr id="64" name="图片 63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 cstate="print"/>
          <a:stretch>
            <a:fillRect/>
          </a:stretch>
        </p:blipFill>
        <p:spPr>
          <a:xfrm>
            <a:off x="5435999" y="2396844"/>
            <a:ext cx="3600000" cy="1267802"/>
          </a:xfrm>
          <a:prstGeom prst="rect">
            <a:avLst/>
          </a:prstGeom>
        </p:spPr>
      </p:pic>
      <p:pic>
        <p:nvPicPr>
          <p:cNvPr id="45" name="图片 44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 cstate="print"/>
          <a:stretch>
            <a:fillRect/>
          </a:stretch>
        </p:blipFill>
        <p:spPr>
          <a:xfrm>
            <a:off x="3348000" y="1658780"/>
            <a:ext cx="1486814" cy="458114"/>
          </a:xfrm>
          <a:prstGeom prst="rect">
            <a:avLst/>
          </a:prstGeom>
        </p:spPr>
      </p:pic>
      <p:pic>
        <p:nvPicPr>
          <p:cNvPr id="21" name="图片 20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5081718" y="1757107"/>
            <a:ext cx="288001" cy="103785"/>
          </a:xfrm>
          <a:prstGeom prst="rect">
            <a:avLst/>
          </a:prstGeom>
        </p:spPr>
      </p:pic>
      <p:pic>
        <p:nvPicPr>
          <p:cNvPr id="46" name="图片 45" descr="IguanaTex_tmp.pn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 cstate="print"/>
          <a:stretch>
            <a:fillRect/>
          </a:stretch>
        </p:blipFill>
        <p:spPr>
          <a:xfrm>
            <a:off x="5670136" y="1628999"/>
            <a:ext cx="2820010" cy="458114"/>
          </a:xfrm>
          <a:prstGeom prst="rect">
            <a:avLst/>
          </a:prstGeom>
        </p:spPr>
      </p:pic>
      <p:pic>
        <p:nvPicPr>
          <p:cNvPr id="44" name="图片 43" descr="IguanaTex_tmp.pn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 cstate="print"/>
          <a:stretch>
            <a:fillRect/>
          </a:stretch>
        </p:blipFill>
        <p:spPr>
          <a:xfrm>
            <a:off x="3564000" y="2752053"/>
            <a:ext cx="987552" cy="458114"/>
          </a:xfrm>
          <a:prstGeom prst="rect">
            <a:avLst/>
          </a:prstGeom>
        </p:spPr>
      </p:pic>
      <p:pic>
        <p:nvPicPr>
          <p:cNvPr id="27" name="图片 26" descr="IguanaTex_tmp.png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860000" y="2850379"/>
            <a:ext cx="288001" cy="103785"/>
          </a:xfrm>
          <a:prstGeom prst="rect">
            <a:avLst/>
          </a:prstGeom>
        </p:spPr>
      </p:pic>
      <p:pic>
        <p:nvPicPr>
          <p:cNvPr id="28" name="图片 27" descr="IguanaTex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2628000" y="2181645"/>
            <a:ext cx="487799" cy="175785"/>
          </a:xfrm>
          <a:prstGeom prst="rect">
            <a:avLst/>
          </a:prstGeom>
        </p:spPr>
      </p:pic>
      <p:pic>
        <p:nvPicPr>
          <p:cNvPr id="29" name="图片 28" descr="IguanaTex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 cstate="print"/>
          <a:stretch>
            <a:fillRect/>
          </a:stretch>
        </p:blipFill>
        <p:spPr>
          <a:xfrm>
            <a:off x="4788000" y="2220240"/>
            <a:ext cx="487799" cy="175785"/>
          </a:xfrm>
          <a:prstGeom prst="rect">
            <a:avLst/>
          </a:prstGeom>
        </p:spPr>
      </p:pic>
      <p:cxnSp>
        <p:nvCxnSpPr>
          <p:cNvPr id="31" name="直接连接符 30"/>
          <p:cNvCxnSpPr/>
          <p:nvPr/>
        </p:nvCxnSpPr>
        <p:spPr>
          <a:xfrm>
            <a:off x="5436000" y="2308132"/>
            <a:ext cx="34560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3420000" y="2303932"/>
            <a:ext cx="1215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530" name="图片 2307" descr="ppt/media/image36.wmf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214282" y="1000108"/>
          <a:ext cx="5286412" cy="1928826"/>
        </p:xfrm>
        <a:graphic>
          <a:graphicData uri="http://schemas.openxmlformats.org/presentationml/2006/ole">
            <p:oleObj spid="_x0000_s22530" name="公式" r:id="rId19" imgW="2057400" imgH="698400" progId="Equation.3">
              <p:embed/>
            </p:oleObj>
          </a:graphicData>
        </a:graphic>
      </p:graphicFrame>
      <p:grpSp>
        <p:nvGrpSpPr>
          <p:cNvPr id="54" name="组合 56"/>
          <p:cNvGrpSpPr/>
          <p:nvPr/>
        </p:nvGrpSpPr>
        <p:grpSpPr>
          <a:xfrm>
            <a:off x="5483114" y="837000"/>
            <a:ext cx="3696886" cy="939965"/>
            <a:chOff x="3900" y="7489"/>
            <a:chExt cx="7240" cy="2056"/>
          </a:xfrm>
        </p:grpSpPr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900" y="7489"/>
              <a:ext cx="2055" cy="2055"/>
            </a:xfrm>
            <a:prstGeom prst="rect">
              <a:avLst/>
            </a:prstGeom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862" y="7490"/>
              <a:ext cx="2055" cy="2055"/>
            </a:xfrm>
            <a:prstGeom prst="rect">
              <a:avLst/>
            </a:prstGeom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4248" y="8099"/>
              <a:ext cx="1461" cy="838"/>
            </a:xfrm>
            <a:prstGeom prst="rect">
              <a:avLst/>
            </a:prstGeom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68" y="8099"/>
              <a:ext cx="2472" cy="879"/>
            </a:xfrm>
            <a:prstGeom prst="rect">
              <a:avLst/>
            </a:prstGeom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>
            <a:blip r:embed="rId24" cstate="print">
              <a:duotone>
                <a:prstClr val="black"/>
                <a:srgbClr val="FF0000">
                  <a:tint val="45000"/>
                  <a:satMod val="400000"/>
                </a:srgbClr>
              </a:duotone>
            </a:blip>
            <a:stretch>
              <a:fillRect/>
            </a:stretch>
          </p:blipFill>
          <p:spPr>
            <a:xfrm rot="10800000">
              <a:off x="6516" y="8165"/>
              <a:ext cx="1800" cy="705"/>
            </a:xfrm>
            <a:prstGeom prst="rect">
              <a:avLst/>
            </a:prstGeom>
          </p:spPr>
        </p:pic>
      </p:grpSp>
      <p:grpSp>
        <p:nvGrpSpPr>
          <p:cNvPr id="55" name="组合 54"/>
          <p:cNvGrpSpPr/>
          <p:nvPr/>
        </p:nvGrpSpPr>
        <p:grpSpPr>
          <a:xfrm>
            <a:off x="5886298" y="1629000"/>
            <a:ext cx="3005702" cy="2024554"/>
            <a:chOff x="5638264" y="1917000"/>
            <a:chExt cx="3005702" cy="2024554"/>
          </a:xfrm>
        </p:grpSpPr>
        <p:grpSp>
          <p:nvGrpSpPr>
            <p:cNvPr id="30" name="组合 29"/>
            <p:cNvGrpSpPr/>
            <p:nvPr/>
          </p:nvGrpSpPr>
          <p:grpSpPr>
            <a:xfrm>
              <a:off x="5638264" y="2000240"/>
              <a:ext cx="3005702" cy="1941314"/>
              <a:chOff x="3995190" y="1702000"/>
              <a:chExt cx="3291454" cy="2160270"/>
            </a:xfrm>
          </p:grpSpPr>
          <p:sp>
            <p:nvSpPr>
              <p:cNvPr id="33" name="矩形 32"/>
              <p:cNvSpPr/>
              <p:nvPr/>
            </p:nvSpPr>
            <p:spPr>
              <a:xfrm>
                <a:off x="5592488" y="1702000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3995190" y="2782135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5592488" y="2782135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3995190" y="1702000"/>
                <a:ext cx="1597298" cy="1080135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任意多边形 38"/>
              <p:cNvSpPr/>
              <p:nvPr/>
            </p:nvSpPr>
            <p:spPr>
              <a:xfrm rot="5400000">
                <a:off x="4745828" y="1935476"/>
                <a:ext cx="859155" cy="83416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任意多边形 39"/>
              <p:cNvSpPr/>
              <p:nvPr/>
            </p:nvSpPr>
            <p:spPr>
              <a:xfrm rot="10800000">
                <a:off x="5597184" y="1922980"/>
                <a:ext cx="838860" cy="85407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lstStyle/>
              <a:p>
                <a:pPr lvl="0" algn="ctr">
                  <a:buClrTx/>
                  <a:buSzTx/>
                  <a:buFontTx/>
                </a:pPr>
                <a:endParaRPr lang="zh-CN" altLang="en-US" sz="1800">
                  <a:sym typeface="+mn-ea"/>
                </a:endParaRPr>
              </a:p>
            </p:txBody>
          </p:sp>
          <p:sp>
            <p:nvSpPr>
              <p:cNvPr id="41" name="任意多边形 40"/>
              <p:cNvSpPr/>
              <p:nvPr/>
            </p:nvSpPr>
            <p:spPr>
              <a:xfrm>
                <a:off x="4758324" y="2787215"/>
                <a:ext cx="838860" cy="854075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任意多边形 41"/>
              <p:cNvSpPr/>
              <p:nvPr/>
            </p:nvSpPr>
            <p:spPr>
              <a:xfrm rot="16200000">
                <a:off x="5589385" y="2799711"/>
                <a:ext cx="859155" cy="834164"/>
              </a:xfrm>
              <a:custGeom>
                <a:avLst/>
                <a:gdLst>
                  <a:gd name="idx" fmla="cos wd2 2700000"/>
                  <a:gd name="idy" fmla="sin hd2 2700000"/>
                  <a:gd name="il" fmla="+- hc 0 idx"/>
                  <a:gd name="ir" fmla="+- hc idx 0"/>
                  <a:gd name="it" fmla="+- vc 0 idy"/>
                  <a:gd name="ib" fmla="+- vc idy 0"/>
                </a:gdLst>
                <a:ahLst/>
                <a:cxnLst>
                  <a:cxn ang="3">
                    <a:pos x="hc" y="t"/>
                  </a:cxn>
                  <a:cxn ang="3">
                    <a:pos x="il" y="it"/>
                  </a:cxn>
                  <a:cxn ang="cd2">
                    <a:pos x="l" y="vc"/>
                  </a:cxn>
                  <a:cxn ang="cd4">
                    <a:pos x="il" y="ib"/>
                  </a:cxn>
                  <a:cxn ang="cd4">
                    <a:pos x="hc" y="b"/>
                  </a:cxn>
                  <a:cxn ang="cd4">
                    <a:pos x="ir" y="ib"/>
                  </a:cxn>
                  <a:cxn ang="0">
                    <a:pos x="r" y="vc"/>
                  </a:cxn>
                  <a:cxn ang="3">
                    <a:pos x="ir" y="it"/>
                  </a:cxn>
                </a:cxnLst>
                <a:rect l="l" t="t" r="r" b="b"/>
                <a:pathLst>
                  <a:path w="2153" h="2141">
                    <a:moveTo>
                      <a:pt x="0" y="0"/>
                    </a:moveTo>
                    <a:lnTo>
                      <a:pt x="2153" y="0"/>
                    </a:lnTo>
                    <a:lnTo>
                      <a:pt x="2153" y="2141"/>
                    </a:lnTo>
                    <a:lnTo>
                      <a:pt x="2099" y="2140"/>
                    </a:lnTo>
                    <a:cubicBezTo>
                      <a:pt x="953" y="2111"/>
                      <a:pt x="30" y="1188"/>
                      <a:pt x="1" y="4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12700" cmpd="sng">
                <a:solidFill>
                  <a:srgbClr val="000000"/>
                </a:solidFill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文本框 71"/>
              <p:cNvSpPr txBox="1"/>
              <p:nvPr/>
            </p:nvSpPr>
            <p:spPr>
              <a:xfrm>
                <a:off x="6505900" y="1981400"/>
                <a:ext cx="78074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/>
                  <a:t>B</a:t>
                </a:r>
                <a:r>
                  <a:rPr lang="en-US" altLang="zh-CN" sz="2800" baseline="-25000" dirty="0"/>
                  <a:t>2</a:t>
                </a:r>
              </a:p>
            </p:txBody>
          </p:sp>
          <p:sp>
            <p:nvSpPr>
              <p:cNvPr id="48" name="文本框 73 1"/>
              <p:cNvSpPr txBox="1"/>
              <p:nvPr/>
            </p:nvSpPr>
            <p:spPr>
              <a:xfrm>
                <a:off x="4217673" y="1980765"/>
                <a:ext cx="61109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B</a:t>
                </a:r>
                <a:r>
                  <a:rPr lang="en-US" altLang="zh-CN" sz="2800" baseline="-25000" dirty="0" smtClean="0"/>
                  <a:t>1</a:t>
                </a:r>
              </a:p>
            </p:txBody>
          </p:sp>
          <p:sp>
            <p:nvSpPr>
              <p:cNvPr id="50" name="文本框 74"/>
              <p:cNvSpPr txBox="1"/>
              <p:nvPr/>
            </p:nvSpPr>
            <p:spPr>
              <a:xfrm>
                <a:off x="4217673" y="3177740"/>
                <a:ext cx="95450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…</a:t>
                </a:r>
                <a:endParaRPr lang="en-US" altLang="zh-CN" sz="2800" baseline="-25000" dirty="0"/>
              </a:p>
            </p:txBody>
          </p:sp>
          <p:sp>
            <p:nvSpPr>
              <p:cNvPr id="51" name="文本框 73 2"/>
              <p:cNvSpPr txBox="1"/>
              <p:nvPr/>
            </p:nvSpPr>
            <p:spPr>
              <a:xfrm>
                <a:off x="6458926" y="3214686"/>
                <a:ext cx="611094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/>
                  <a:t>B</a:t>
                </a:r>
                <a:r>
                  <a:rPr lang="en-US" altLang="zh-CN" sz="2800" baseline="-25000" dirty="0" smtClean="0"/>
                  <a:t>3</a:t>
                </a:r>
              </a:p>
            </p:txBody>
          </p:sp>
        </p:grpSp>
        <p:sp>
          <p:nvSpPr>
            <p:cNvPr id="53" name="文本框 71"/>
            <p:cNvSpPr txBox="1"/>
            <p:nvPr/>
          </p:nvSpPr>
          <p:spPr>
            <a:xfrm>
              <a:off x="7308000" y="1917000"/>
              <a:ext cx="7129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/>
                <a:t>A</a:t>
              </a:r>
              <a:endParaRPr lang="en-US" altLang="zh-CN" sz="2800" baseline="-2500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000"/>
                            </p:stCondLst>
                            <p:childTnLst>
                              <p:par>
                                <p:cTn id="104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0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1.11111E-6 L 0.04653 0.34653 " pathEditMode="relative" rAng="0" ptsTypes="AA">
                                      <p:cBhvr>
                                        <p:cTn id="11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" y="173"/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7.40741E-7 L -0.12291 0.35347 " pathEditMode="relative" rAng="0" ptsTypes="AA">
                                      <p:cBhvr>
                                        <p:cTn id="1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1" y="177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07407E-6 L -0.11805 0.35232 " pathEditMode="relative" rAng="0" ptsTypes="AA">
                                      <p:cBhvr>
                                        <p:cTn id="1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" y="176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-0.10903 0.3551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" y="178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-4.07407E-6 L -0.16041 0.35232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" y="17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34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9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8" grpId="0" animBg="1"/>
      <p:bldP spid="38" grpId="1" animBg="1"/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4300" dirty="0" smtClean="0">
                <a:ea typeface="宋体" charset="-122"/>
              </a:rPr>
              <a:t>贝叶斯公式提出</a:t>
            </a:r>
            <a:endParaRPr lang="en-US" altLang="zh-CN" sz="4300" dirty="0">
              <a:ea typeface="宋体" charset="-122"/>
            </a:endParaRPr>
          </a:p>
        </p:txBody>
      </p:sp>
      <p:sp>
        <p:nvSpPr>
          <p:cNvPr id="26627" name="AutoShape 3"/>
          <p:cNvSpPr>
            <a:spLocks noChangeArrowheads="1"/>
          </p:cNvSpPr>
          <p:nvPr/>
        </p:nvSpPr>
        <p:spPr bwMode="gray">
          <a:xfrm rot="5400000">
            <a:off x="-199142" y="1934315"/>
            <a:ext cx="4968002" cy="3998281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zh-CN" altLang="en-US" dirty="0"/>
          </a:p>
        </p:txBody>
      </p:sp>
      <p:sp>
        <p:nvSpPr>
          <p:cNvPr id="26629" name="AutoShape 5"/>
          <p:cNvSpPr>
            <a:spLocks noChangeArrowheads="1"/>
          </p:cNvSpPr>
          <p:nvPr/>
        </p:nvSpPr>
        <p:spPr bwMode="gray">
          <a:xfrm rot="5400000">
            <a:off x="4366116" y="2084529"/>
            <a:ext cx="4944957" cy="3818810"/>
          </a:xfrm>
          <a:prstGeom prst="roundRect">
            <a:avLst>
              <a:gd name="adj" fmla="val 19894"/>
            </a:avLst>
          </a:prstGeom>
          <a:gradFill rotWithShape="1">
            <a:gsLst>
              <a:gs pos="0">
                <a:srgbClr val="F8F8F8">
                  <a:gamma/>
                  <a:shade val="77647"/>
                  <a:invGamma/>
                  <a:alpha val="98000"/>
                </a:srgbClr>
              </a:gs>
              <a:gs pos="50000">
                <a:srgbClr val="F8F8F8"/>
              </a:gs>
              <a:gs pos="100000">
                <a:srgbClr val="F8F8F8">
                  <a:gamma/>
                  <a:shade val="77647"/>
                  <a:invGamma/>
                  <a:alpha val="98000"/>
                </a:srgbClr>
              </a:gs>
            </a:gsLst>
            <a:lin ang="5400000" scaled="1"/>
          </a:gradFill>
          <a:ln w="38100" algn="ctr">
            <a:solidFill>
              <a:srgbClr val="808080"/>
            </a:solidFill>
            <a:round/>
            <a:headEnd/>
            <a:tailEnd/>
          </a:ln>
          <a:effectLst>
            <a:prstShdw prst="shdw12">
              <a:srgbClr val="1C1C1C">
                <a:alpha val="50000"/>
              </a:srgbClr>
            </a:prstShdw>
          </a:effectLst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26634" name="Picture 10" descr="LB_circle00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260001" y="1551907"/>
            <a:ext cx="2116258" cy="2113404"/>
          </a:xfrm>
          <a:prstGeom prst="rect">
            <a:avLst/>
          </a:prstGeom>
          <a:noFill/>
        </p:spPr>
      </p:pic>
      <p:pic>
        <p:nvPicPr>
          <p:cNvPr id="26635" name="Picture 11" descr="YG_circle00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96000" y="1521455"/>
            <a:ext cx="2160000" cy="2160000"/>
          </a:xfrm>
          <a:prstGeom prst="rect">
            <a:avLst/>
          </a:prstGeom>
          <a:noFill/>
        </p:spPr>
      </p:pic>
      <p:sp>
        <p:nvSpPr>
          <p:cNvPr id="26636" name="Text Box 12"/>
          <p:cNvSpPr txBox="1">
            <a:spLocks noChangeArrowheads="1"/>
          </p:cNvSpPr>
          <p:nvPr/>
        </p:nvSpPr>
        <p:spPr bwMode="auto">
          <a:xfrm>
            <a:off x="-108000" y="1053000"/>
            <a:ext cx="4536000" cy="3964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5F5F5F"/>
                </a:solidFill>
                <a:ea typeface="宋体" charset="-122"/>
              </a:rPr>
              <a:t>贝叶斯，英国数学家</a:t>
            </a:r>
            <a:endParaRPr lang="en-US" altLang="zh-CN" sz="2800" b="1" dirty="0">
              <a:solidFill>
                <a:srgbClr val="5F5F5F"/>
              </a:solidFill>
              <a:ea typeface="宋体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04000" y="1744192"/>
            <a:ext cx="1843900" cy="19372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图片 18" descr="梵高.jp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28000" y="1807207"/>
            <a:ext cx="1296000" cy="1728864"/>
          </a:xfrm>
          <a:prstGeom prst="rect">
            <a:avLst/>
          </a:prstGeom>
        </p:spPr>
      </p:pic>
      <p:sp>
        <p:nvSpPr>
          <p:cNvPr id="20" name="Text Box 12"/>
          <p:cNvSpPr txBox="1">
            <a:spLocks noChangeArrowheads="1"/>
          </p:cNvSpPr>
          <p:nvPr/>
        </p:nvSpPr>
        <p:spPr bwMode="auto">
          <a:xfrm>
            <a:off x="5495074" y="1125000"/>
            <a:ext cx="2460926" cy="3964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 eaLnBrk="0" hangingPunct="0">
              <a:lnSpc>
                <a:spcPct val="70000"/>
              </a:lnSpc>
              <a:spcBef>
                <a:spcPct val="50000"/>
              </a:spcBef>
            </a:pPr>
            <a:r>
              <a:rPr lang="zh-CN" altLang="en-US" sz="2800" b="1" dirty="0" smtClean="0">
                <a:solidFill>
                  <a:srgbClr val="5F5F5F"/>
                </a:solidFill>
                <a:ea typeface="宋体" charset="-122"/>
              </a:rPr>
              <a:t>梵高</a:t>
            </a:r>
            <a:endParaRPr lang="en-US" altLang="zh-CN" sz="2800" b="1" dirty="0">
              <a:solidFill>
                <a:srgbClr val="5F5F5F"/>
              </a:solidFill>
              <a:ea typeface="宋体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252000" y="3897455"/>
            <a:ext cx="4031999" cy="2198326"/>
            <a:chOff x="396001" y="4038674"/>
            <a:chExt cx="4031999" cy="2198326"/>
          </a:xfrm>
        </p:grpSpPr>
        <p:pic>
          <p:nvPicPr>
            <p:cNvPr id="22" name="图片 21" descr="IguanaTex_tmp.png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11" cstate="print"/>
            <a:stretch>
              <a:fillRect/>
            </a:stretch>
          </p:blipFill>
          <p:spPr>
            <a:xfrm>
              <a:off x="1548000" y="4711746"/>
              <a:ext cx="2657829" cy="431767"/>
            </a:xfrm>
            <a:prstGeom prst="rect">
              <a:avLst/>
            </a:prstGeom>
          </p:spPr>
        </p:pic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12" cstate="print"/>
            <a:stretch>
              <a:fillRect/>
            </a:stretch>
          </p:blipFill>
          <p:spPr>
            <a:xfrm>
              <a:off x="1537437" y="5219039"/>
              <a:ext cx="2890563" cy="1017961"/>
            </a:xfrm>
            <a:prstGeom prst="rect">
              <a:avLst/>
            </a:prstGeom>
          </p:spPr>
        </p:pic>
        <p:pic>
          <p:nvPicPr>
            <p:cNvPr id="24" name="图片 23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3" cstate="print"/>
            <a:stretch>
              <a:fillRect/>
            </a:stretch>
          </p:blipFill>
          <p:spPr>
            <a:xfrm>
              <a:off x="396001" y="4038674"/>
              <a:ext cx="1656000" cy="470326"/>
            </a:xfrm>
            <a:prstGeom prst="rect">
              <a:avLst/>
            </a:prstGeom>
          </p:spPr>
        </p:pic>
        <p:pic>
          <p:nvPicPr>
            <p:cNvPr id="25" name="图片 24" descr="IguanaTex_tmp.pn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4" cstate="print"/>
            <a:stretch>
              <a:fillRect/>
            </a:stretch>
          </p:blipFill>
          <p:spPr>
            <a:xfrm>
              <a:off x="972000" y="5055797"/>
              <a:ext cx="432000" cy="155678"/>
            </a:xfrm>
            <a:prstGeom prst="rect">
              <a:avLst/>
            </a:prstGeom>
          </p:spPr>
        </p:pic>
        <p:cxnSp>
          <p:nvCxnSpPr>
            <p:cNvPr id="26" name="直接连接符 25"/>
            <p:cNvCxnSpPr/>
            <p:nvPr/>
          </p:nvCxnSpPr>
          <p:spPr>
            <a:xfrm>
              <a:off x="1476000" y="5157000"/>
              <a:ext cx="2880000" cy="1563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4" name="图片 33" descr="IMG_6859.JPG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24000" y="3681455"/>
            <a:ext cx="2340000" cy="2807524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36000" y="1413000"/>
            <a:ext cx="9144000" cy="504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7">
                                          <p:stCondLst>
                                            <p:cond delay="163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42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42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7">
                                          <p:stCondLst>
                                            <p:cond delay="411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42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42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6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9" dur="1000"/>
                                        <p:tgtEl>
                                          <p:spTgt spid="26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2" dur="1000"/>
                                        <p:tgtEl>
                                          <p:spTgt spid="26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3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xit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9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0" dur="1000"/>
                                        <p:tgtEl>
                                          <p:spTgt spid="26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1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5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26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7" grpId="0" animBg="1"/>
      <p:bldP spid="26629" grpId="0" animBg="1"/>
      <p:bldP spid="26636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dirty="0"/>
          </a:p>
        </p:txBody>
      </p:sp>
      <p:grpSp>
        <p:nvGrpSpPr>
          <p:cNvPr id="21" name="组合 20"/>
          <p:cNvGrpSpPr/>
          <p:nvPr/>
        </p:nvGrpSpPr>
        <p:grpSpPr>
          <a:xfrm>
            <a:off x="428596" y="2709000"/>
            <a:ext cx="8319404" cy="1602279"/>
            <a:chOff x="428596" y="2709000"/>
            <a:chExt cx="8319404" cy="1602279"/>
          </a:xfrm>
        </p:grpSpPr>
        <p:grpSp>
          <p:nvGrpSpPr>
            <p:cNvPr id="9" name="组合 8"/>
            <p:cNvGrpSpPr/>
            <p:nvPr/>
          </p:nvGrpSpPr>
          <p:grpSpPr>
            <a:xfrm>
              <a:off x="428596" y="2709000"/>
              <a:ext cx="8319404" cy="864000"/>
              <a:chOff x="428596" y="1208802"/>
              <a:chExt cx="8319404" cy="864000"/>
            </a:xfrm>
          </p:grpSpPr>
          <p:sp>
            <p:nvSpPr>
              <p:cNvPr id="5" name="AutoShape 17 1 1"/>
              <p:cNvSpPr>
                <a:spLocks noChangeArrowheads="1"/>
              </p:cNvSpPr>
              <p:nvPr/>
            </p:nvSpPr>
            <p:spPr bwMode="gray">
              <a:xfrm>
                <a:off x="468000" y="1214422"/>
                <a:ext cx="8247372" cy="858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428596" y="1208802"/>
                <a:ext cx="831940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奥巴马是未来总统时，调查显示他获胜的概率</a:t>
                </a:r>
                <a:endParaRPr lang="zh-CN" altLang="en-US" sz="3200" dirty="0"/>
              </a:p>
            </p:txBody>
          </p:sp>
        </p:grpSp>
        <p:pic>
          <p:nvPicPr>
            <p:cNvPr id="22" name="图片 21" descr="IguanaTex_tmp.pn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5" cstate="print"/>
            <a:stretch>
              <a:fillRect/>
            </a:stretch>
          </p:blipFill>
          <p:spPr>
            <a:xfrm>
              <a:off x="3071802" y="3904066"/>
              <a:ext cx="2560320" cy="407213"/>
            </a:xfrm>
            <a:prstGeom prst="rect">
              <a:avLst/>
            </a:prstGeom>
          </p:spPr>
        </p:pic>
      </p:grpSp>
      <p:grpSp>
        <p:nvGrpSpPr>
          <p:cNvPr id="24" name="组合 23"/>
          <p:cNvGrpSpPr/>
          <p:nvPr/>
        </p:nvGrpSpPr>
        <p:grpSpPr>
          <a:xfrm>
            <a:off x="468000" y="4445992"/>
            <a:ext cx="8928000" cy="1478221"/>
            <a:chOff x="468000" y="4445992"/>
            <a:chExt cx="8928000" cy="1478221"/>
          </a:xfrm>
        </p:grpSpPr>
        <p:grpSp>
          <p:nvGrpSpPr>
            <p:cNvPr id="10" name="组合 9"/>
            <p:cNvGrpSpPr/>
            <p:nvPr/>
          </p:nvGrpSpPr>
          <p:grpSpPr>
            <a:xfrm>
              <a:off x="468000" y="4445992"/>
              <a:ext cx="8928000" cy="855008"/>
              <a:chOff x="539470" y="1214422"/>
              <a:chExt cx="8928000" cy="855008"/>
            </a:xfrm>
          </p:grpSpPr>
          <p:sp>
            <p:nvSpPr>
              <p:cNvPr id="11" name="AutoShape 17 2"/>
              <p:cNvSpPr>
                <a:spLocks noChangeArrowheads="1"/>
              </p:cNvSpPr>
              <p:nvPr/>
            </p:nvSpPr>
            <p:spPr bwMode="gray">
              <a:xfrm>
                <a:off x="539470" y="1214422"/>
                <a:ext cx="8247372" cy="855008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75034" y="1277430"/>
                <a:ext cx="88924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 smtClean="0"/>
                  <a:t>罗姆尼是未来总统时，调查显示奥巴马获胜概率</a:t>
                </a:r>
                <a:endParaRPr lang="zh-CN" altLang="en-US" sz="3200" dirty="0"/>
              </a:p>
            </p:txBody>
          </p:sp>
        </p:grpSp>
        <p:pic>
          <p:nvPicPr>
            <p:cNvPr id="23" name="图片 22" descr="IguanaTex_tmp.png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2988000" y="5517000"/>
              <a:ext cx="2774899" cy="407213"/>
            </a:xfrm>
            <a:prstGeom prst="rect">
              <a:avLst/>
            </a:prstGeom>
          </p:spPr>
        </p:pic>
      </p:grpSp>
      <p:grpSp>
        <p:nvGrpSpPr>
          <p:cNvPr id="20" name="组合 19"/>
          <p:cNvGrpSpPr/>
          <p:nvPr/>
        </p:nvGrpSpPr>
        <p:grpSpPr>
          <a:xfrm>
            <a:off x="396000" y="1269000"/>
            <a:ext cx="8319372" cy="1246190"/>
            <a:chOff x="396000" y="1269000"/>
            <a:chExt cx="8319372" cy="1246190"/>
          </a:xfrm>
        </p:grpSpPr>
        <p:grpSp>
          <p:nvGrpSpPr>
            <p:cNvPr id="18" name="组合 17"/>
            <p:cNvGrpSpPr/>
            <p:nvPr/>
          </p:nvGrpSpPr>
          <p:grpSpPr>
            <a:xfrm>
              <a:off x="428596" y="1269000"/>
              <a:ext cx="8286776" cy="1246190"/>
              <a:chOff x="428596" y="4357718"/>
              <a:chExt cx="8286776" cy="1246190"/>
            </a:xfrm>
          </p:grpSpPr>
          <p:sp>
            <p:nvSpPr>
              <p:cNvPr id="17" name="AutoShape 17 1 2"/>
              <p:cNvSpPr>
                <a:spLocks noChangeArrowheads="1"/>
              </p:cNvSpPr>
              <p:nvPr/>
            </p:nvSpPr>
            <p:spPr bwMode="gray">
              <a:xfrm>
                <a:off x="428596" y="4357718"/>
                <a:ext cx="8286776" cy="714380"/>
              </a:xfrm>
              <a:prstGeom prst="roundRect">
                <a:avLst>
                  <a:gd name="adj" fmla="val 11505"/>
                </a:avLst>
              </a:prstGeom>
              <a:gradFill rotWithShape="1">
                <a:gsLst>
                  <a:gs pos="0">
                    <a:schemeClr val="folHlink"/>
                  </a:gs>
                  <a:gs pos="100000">
                    <a:schemeClr val="bg1"/>
                  </a:gs>
                </a:gsLst>
                <a:lin ang="0" scaled="1"/>
              </a:gradFill>
              <a:ln w="6350" algn="ctr">
                <a:noFill/>
                <a:prstDash val="sysDot"/>
                <a:rou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pic>
            <p:nvPicPr>
              <p:cNvPr id="16" name="图片 15" descr="IguanaTex_tmp.png"/>
              <p:cNvPicPr>
                <a:picLocks noChangeAspect="1"/>
              </p:cNvPicPr>
              <p:nvPr>
                <p:custDataLst>
                  <p:tags r:id="rId1"/>
                </p:custDataLst>
              </p:nvPr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2857488" y="5214974"/>
                <a:ext cx="3652700" cy="388934"/>
              </a:xfrm>
              <a:prstGeom prst="rect">
                <a:avLst/>
              </a:prstGeom>
            </p:spPr>
          </p:pic>
        </p:grpSp>
        <p:sp>
          <p:nvSpPr>
            <p:cNvPr id="15" name="TextBox 14"/>
            <p:cNvSpPr txBox="1"/>
            <p:nvPr/>
          </p:nvSpPr>
          <p:spPr>
            <a:xfrm>
              <a:off x="396000" y="1333337"/>
              <a:ext cx="81360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/>
                <a:t>假设奥巴马，罗姆尼当选的概率相等</a:t>
              </a:r>
              <a:endParaRPr lang="en-US" altLang="zh-CN" sz="3200" dirty="0" smtClean="0"/>
            </a:p>
            <a:p>
              <a:r>
                <a:rPr lang="en-US" altLang="zh-CN" sz="2800" b="1" dirty="0" smtClean="0"/>
                <a:t>        </a:t>
              </a:r>
              <a:endParaRPr lang="zh-CN" altLang="en-US" sz="2800" b="1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i="0" dirty="0" smtClean="0"/>
              <a:t>美国总统大选</a:t>
            </a:r>
            <a:endParaRPr lang="zh-CN" altLang="en-US" dirty="0"/>
          </a:p>
        </p:txBody>
      </p:sp>
      <p:pic>
        <p:nvPicPr>
          <p:cNvPr id="4" name="图片 3" descr="IguanaTex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>
          <a:xfrm>
            <a:off x="1260000" y="1557000"/>
            <a:ext cx="1971327" cy="540000"/>
          </a:xfrm>
          <a:prstGeom prst="rect">
            <a:avLst/>
          </a:prstGeom>
        </p:spPr>
      </p:pic>
      <p:pic>
        <p:nvPicPr>
          <p:cNvPr id="5" name="图片 4" descr="IguanaTex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2412000" y="4473000"/>
            <a:ext cx="4782461" cy="972000"/>
          </a:xfrm>
          <a:prstGeom prst="rect">
            <a:avLst/>
          </a:prstGeom>
        </p:spPr>
      </p:pic>
      <p:pic>
        <p:nvPicPr>
          <p:cNvPr id="6" name="图片 5" descr="IguanaTex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>
          <a:xfrm>
            <a:off x="2412000" y="3321000"/>
            <a:ext cx="6365114" cy="972000"/>
          </a:xfrm>
          <a:prstGeom prst="rect">
            <a:avLst/>
          </a:prstGeom>
        </p:spPr>
      </p:pic>
      <p:pic>
        <p:nvPicPr>
          <p:cNvPr id="7" name="图片 6" descr="IguanaTex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tretch>
            <a:fillRect/>
          </a:stretch>
        </p:blipFill>
        <p:spPr>
          <a:xfrm>
            <a:off x="2433990" y="5733000"/>
            <a:ext cx="1454179" cy="306000"/>
          </a:xfrm>
          <a:prstGeom prst="rect">
            <a:avLst/>
          </a:prstGeom>
        </p:spPr>
      </p:pic>
      <p:pic>
        <p:nvPicPr>
          <p:cNvPr id="8" name="图片 7" descr="IguanaTex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>
          <a:xfrm>
            <a:off x="2433991" y="2349000"/>
            <a:ext cx="1909286" cy="972000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2866038" y="2161522"/>
            <a:ext cx="1489962" cy="691478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C00000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66038" y="2809586"/>
            <a:ext cx="1417962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形标注 10"/>
          <p:cNvSpPr/>
          <p:nvPr/>
        </p:nvSpPr>
        <p:spPr>
          <a:xfrm>
            <a:off x="3393323" y="1285860"/>
            <a:ext cx="3122677" cy="1019654"/>
          </a:xfrm>
          <a:prstGeom prst="wedgeEllipseCallout">
            <a:avLst/>
          </a:prstGeom>
          <a:solidFill>
            <a:schemeClr val="accent1">
              <a:alpha val="78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乘法公式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4283656" y="2161498"/>
            <a:ext cx="3096344" cy="872480"/>
          </a:xfrm>
          <a:prstGeom prst="wedgeEllipseCallout">
            <a:avLst/>
          </a:prstGeom>
          <a:solidFill>
            <a:schemeClr val="accent1">
              <a:alpha val="77000"/>
            </a:schemeClr>
          </a:solidFill>
          <a:scene3d>
            <a:camera prst="orthographicFront"/>
            <a:lightRig rig="flood" dir="t"/>
          </a:scene3d>
          <a:sp3d extrusionH="76200" contourW="12700" prstMaterial="powder">
            <a:bevelT prst="convex"/>
            <a:extrusionClr>
              <a:schemeClr val="bg1"/>
            </a:extrusionClr>
            <a:contourClr>
              <a:schemeClr val="tx2">
                <a:lumMod val="60000"/>
                <a:lumOff val="40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 smtClean="0">
                <a:solidFill>
                  <a:schemeClr val="tx1"/>
                </a:solidFill>
                <a:latin typeface="+mn-ea"/>
              </a:rPr>
              <a:t>全概率公式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43" name="组合 42"/>
          <p:cNvGrpSpPr/>
          <p:nvPr/>
        </p:nvGrpSpPr>
        <p:grpSpPr>
          <a:xfrm>
            <a:off x="35999" y="4667340"/>
            <a:ext cx="7344001" cy="1569660"/>
            <a:chOff x="900000" y="4941000"/>
            <a:chExt cx="7344001" cy="1569660"/>
          </a:xfrm>
        </p:grpSpPr>
        <p:sp>
          <p:nvSpPr>
            <p:cNvPr id="40" name="AutoShape 20"/>
            <p:cNvSpPr>
              <a:spLocks noChangeArrowheads="1"/>
            </p:cNvSpPr>
            <p:nvPr/>
          </p:nvSpPr>
          <p:spPr bwMode="gray">
            <a:xfrm>
              <a:off x="1188000" y="4941000"/>
              <a:ext cx="6768000" cy="1152000"/>
            </a:xfrm>
            <a:prstGeom prst="roundRect">
              <a:avLst>
                <a:gd name="adj" fmla="val 50000"/>
              </a:avLst>
            </a:prstGeom>
            <a:gradFill rotWithShape="1">
              <a:gsLst>
                <a:gs pos="0">
                  <a:srgbClr val="F8F8F8"/>
                </a:gs>
                <a:gs pos="100000">
                  <a:srgbClr val="F8F8F8">
                    <a:gamma/>
                    <a:shade val="76471"/>
                    <a:invGamma/>
                  </a:srgbClr>
                </a:gs>
              </a:gsLst>
              <a:lin ang="5400000" scaled="1"/>
            </a:gradFill>
            <a:ln w="19050">
              <a:solidFill>
                <a:srgbClr val="C0C0C0"/>
              </a:solidFill>
              <a:round/>
              <a:headEnd/>
              <a:tailEnd/>
            </a:ln>
            <a:effectLst>
              <a:outerShdw dist="53882" dir="2700000" algn="ctr" rotWithShape="0">
                <a:srgbClr val="292929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" name="Rectangle 21"/>
            <p:cNvSpPr>
              <a:spLocks noChangeArrowheads="1"/>
            </p:cNvSpPr>
            <p:nvPr/>
          </p:nvSpPr>
          <p:spPr bwMode="auto">
            <a:xfrm>
              <a:off x="1908001" y="4941000"/>
              <a:ext cx="6336000" cy="15696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r>
                <a:rPr lang="zh-CN" altLang="en-US" sz="3200" b="1" dirty="0" smtClean="0"/>
                <a:t>调查显示奥巴马获胜时，</a:t>
              </a:r>
              <a:endParaRPr lang="en-US" altLang="zh-CN" sz="3200" b="1" dirty="0" smtClean="0"/>
            </a:p>
            <a:p>
              <a:r>
                <a:rPr lang="zh-CN" altLang="en-US" sz="3200" b="1" dirty="0" smtClean="0"/>
                <a:t>奥巴马是总统的概率为</a:t>
              </a:r>
              <a:r>
                <a:rPr lang="en-US" altLang="zh-CN" sz="3200" b="1" dirty="0" smtClean="0"/>
                <a:t>0.619</a:t>
              </a:r>
              <a:endParaRPr lang="zh-CN" altLang="en-US" sz="3200" b="1" dirty="0" smtClean="0"/>
            </a:p>
            <a:p>
              <a:pPr eaLnBrk="0" hangingPunct="0"/>
              <a:endParaRPr lang="en-US" altLang="zh-CN" sz="3200" dirty="0">
                <a:solidFill>
                  <a:srgbClr val="000000"/>
                </a:solidFill>
                <a:ea typeface="宋体" charset="-122"/>
              </a:endParaRPr>
            </a:p>
          </p:txBody>
        </p:sp>
        <p:sp>
          <p:nvSpPr>
            <p:cNvPr id="42" name="Oval 26"/>
            <p:cNvSpPr>
              <a:spLocks noChangeArrowheads="1"/>
            </p:cNvSpPr>
            <p:nvPr/>
          </p:nvSpPr>
          <p:spPr bwMode="gray">
            <a:xfrm>
              <a:off x="900000" y="5373000"/>
              <a:ext cx="228600" cy="228600"/>
            </a:xfrm>
            <a:prstGeom prst="ellipse">
              <a:avLst/>
            </a:prstGeom>
            <a:gradFill rotWithShape="1">
              <a:gsLst>
                <a:gs pos="0">
                  <a:srgbClr val="E96E29"/>
                </a:gs>
                <a:gs pos="100000">
                  <a:srgbClr val="E96E29">
                    <a:gamma/>
                    <a:shade val="66667"/>
                    <a:invGamma/>
                  </a:srgbClr>
                </a:gs>
              </a:gsLst>
              <a:path path="shape">
                <a:fillToRect l="50000" t="50000" r="50000" b="50000"/>
              </a:path>
            </a:gradFill>
            <a:ln w="19050">
              <a:solidFill>
                <a:srgbClr val="FFFFFF"/>
              </a:solidFill>
              <a:round/>
              <a:headEnd/>
              <a:tailEnd/>
            </a:ln>
            <a:effectLst>
              <a:outerShdw dist="63500" dir="2212194" algn="ctr" rotWithShape="0">
                <a:schemeClr val="bg2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4" name="椭圆 43"/>
          <p:cNvSpPr/>
          <p:nvPr/>
        </p:nvSpPr>
        <p:spPr>
          <a:xfrm>
            <a:off x="5148000" y="5113586"/>
            <a:ext cx="1440000" cy="691414"/>
          </a:xfrm>
          <a:prstGeom prst="ellipse">
            <a:avLst/>
          </a:prstGeom>
          <a:noFill/>
          <a:ln w="508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25"/>
          <p:cNvGrpSpPr/>
          <p:nvPr/>
        </p:nvGrpSpPr>
        <p:grpSpPr>
          <a:xfrm>
            <a:off x="6804000" y="3378917"/>
            <a:ext cx="2161124" cy="3074083"/>
            <a:chOff x="71406" y="2380431"/>
            <a:chExt cx="1885950" cy="2691643"/>
          </a:xfrm>
        </p:grpSpPr>
        <p:grpSp>
          <p:nvGrpSpPr>
            <p:cNvPr id="46" name="组合 19"/>
            <p:cNvGrpSpPr/>
            <p:nvPr/>
          </p:nvGrpSpPr>
          <p:grpSpPr>
            <a:xfrm>
              <a:off x="71406" y="3143248"/>
              <a:ext cx="1885950" cy="1928826"/>
              <a:chOff x="214282" y="2928934"/>
              <a:chExt cx="1885950" cy="1928826"/>
            </a:xfrm>
          </p:grpSpPr>
          <p:sp>
            <p:nvSpPr>
              <p:cNvPr id="49" name="AutoShape 3"/>
              <p:cNvSpPr>
                <a:spLocks noChangeArrowheads="1"/>
              </p:cNvSpPr>
              <p:nvPr/>
            </p:nvSpPr>
            <p:spPr bwMode="gray">
              <a:xfrm>
                <a:off x="214282" y="4237047"/>
                <a:ext cx="1885950" cy="620713"/>
              </a:xfrm>
              <a:prstGeom prst="cube">
                <a:avLst>
                  <a:gd name="adj" fmla="val 49880"/>
                </a:avLst>
              </a:prstGeom>
              <a:solidFill>
                <a:srgbClr val="969696"/>
              </a:soli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0" name="AutoShape 4"/>
              <p:cNvSpPr>
                <a:spLocks noChangeArrowheads="1"/>
              </p:cNvSpPr>
              <p:nvPr/>
            </p:nvSpPr>
            <p:spPr bwMode="gray">
              <a:xfrm rot="16200000" flipV="1">
                <a:off x="812766" y="3595692"/>
                <a:ext cx="1349384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hlink">
                      <a:gamma/>
                      <a:shade val="75686"/>
                      <a:invGamma/>
                    </a:schemeClr>
                  </a:gs>
                  <a:gs pos="100000">
                    <a:schemeClr val="hlink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51" name="AutoShape 5"/>
              <p:cNvSpPr>
                <a:spLocks noChangeArrowheads="1"/>
              </p:cNvSpPr>
              <p:nvPr/>
            </p:nvSpPr>
            <p:spPr bwMode="gray">
              <a:xfrm rot="16200000" flipV="1">
                <a:off x="89657" y="3488534"/>
                <a:ext cx="1563700" cy="444500"/>
              </a:xfrm>
              <a:prstGeom prst="cube">
                <a:avLst>
                  <a:gd name="adj" fmla="val 23792"/>
                </a:avLst>
              </a:prstGeom>
              <a:gradFill rotWithShape="1">
                <a:gsLst>
                  <a:gs pos="0">
                    <a:schemeClr val="accent1">
                      <a:gamma/>
                      <a:shade val="75686"/>
                      <a:invGamma/>
                    </a:schemeClr>
                  </a:gs>
                  <a:gs pos="100000">
                    <a:schemeClr val="accent1"/>
                  </a:gs>
                </a:gsLst>
                <a:lin ang="0" scaled="1"/>
              </a:gradFill>
              <a:ln w="9525">
                <a:noFill/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pic>
          <p:nvPicPr>
            <p:cNvPr id="47" name="图片 46" descr="奥巴马2.jpg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28596" y="2380431"/>
              <a:ext cx="579553" cy="59693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48" name="图片 47" descr="罗3.jpg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62243" y="2714620"/>
              <a:ext cx="491974" cy="500066"/>
            </a:xfrm>
            <a:prstGeom prst="rect">
              <a:avLst/>
            </a:prstGeom>
          </p:spPr>
        </p:pic>
      </p:grpSp>
      <p:sp>
        <p:nvSpPr>
          <p:cNvPr id="52" name="TextBox 51"/>
          <p:cNvSpPr txBox="1"/>
          <p:nvPr/>
        </p:nvSpPr>
        <p:spPr>
          <a:xfrm>
            <a:off x="6300000" y="4221000"/>
            <a:ext cx="11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0.619</a:t>
            </a:r>
            <a:endParaRPr lang="zh-CN" altLang="en-US" sz="2800" dirty="0"/>
          </a:p>
        </p:txBody>
      </p:sp>
      <p:sp>
        <p:nvSpPr>
          <p:cNvPr id="53" name="TextBox 52"/>
          <p:cNvSpPr txBox="1"/>
          <p:nvPr/>
        </p:nvSpPr>
        <p:spPr>
          <a:xfrm>
            <a:off x="8100000" y="4705780"/>
            <a:ext cx="115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/>
              <a:t>0.381</a:t>
            </a:r>
            <a:endParaRPr lang="zh-CN" altLang="en-US" sz="28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decel="100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37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4" presetClass="entr" presetSubtype="0" ac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54" presetClass="entr" presetSubtype="0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2.59259E-6 L -0.00157 -0.16018 " pathEditMode="relative" rAng="0" ptsTypes="AA">
                                      <p:cBhvr>
                                        <p:cTn id="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" y="-80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0.00023 L -0.00313 -0.3162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" y="-15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" decel="100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15" presetID="21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117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3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" decel="1000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450" accel="100000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9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bldLvl="0" animBg="1"/>
      <p:bldP spid="10" grpId="1" bldLvl="0" animBg="1"/>
      <p:bldP spid="11" grpId="0" bldLvl="0" animBg="1"/>
      <p:bldP spid="11" grpId="1" bldLvl="0" animBg="1"/>
      <p:bldP spid="12" grpId="0" bldLvl="0" animBg="1"/>
      <p:bldP spid="12" grpId="1" bldLvl="0" animBg="1"/>
      <p:bldP spid="44" grpId="0" bldLvl="0" animBg="1"/>
      <p:bldP spid="44" grpId="1" bldLvl="0" animBg="1"/>
      <p:bldP spid="52" grpId="0"/>
      <p:bldP spid="5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OC_GUID" val="{4b064d27-a3d6-4f42-911b-eef71555eb33}"/>
  <p:tag name="FIRSTTHINKPAD@CYDGAKG2UVW1Y552" val="699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969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171.6"/>
  <p:tag name="LATEXADDIN" val="\documentclass{article}&#10;\usepackage{amsmath}&#10;\pagestyle{empty}&#10;\begin{document}&#10;&#10;$&#10;A=&#10;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169.25"/>
  <p:tag name="LATEXADDIN" val="\documentclass{article}&#10;\usepackage{amsmath}&#10;\pagestyle{empty}&#10;\begin{document}&#10;&#10;\begin{equation*}&#10;\begin{aligned}&#10;P(B_1) = P(B_2) = 0.5 &#10;\end{aligned}&#10;\end{equation*}&#10;&#10;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82.8"/>
  <p:tag name="LATEXADDIN" val="\documentclass{article}&#10;\usepackage{amsmath}&#10;\pagestyle{empty}&#10;\begin{document}&#10;&#10;\begin{equation*}&#10;\begin{aligned}&#10;P(A|B_2) = 0.37 &#10;\end{aligned}&#10;\end{equation*}&#10;&#10;&#10;&#10;&#10;\end{document}"/>
  <p:tag name="IGUANATEXSIZE" val="40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30"/>
  <p:tag name="LATEXADDIN" val="\documentclass{article}&#10;\usepackage{amsmath}&#10;\pagestyle{empty}&#10;\begin{document}&#10;&#10;\begin{equation*}&#10;\begin{aligned}&#10;P(A|B_1) = 0.6 &#10;\end{aligned}&#10;\end{equation*}&#10;&#10;&#10;&#10;&#10;\end{document}"/>
  <p:tag name="IGUANATEXSIZE" val="4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.6"/>
  <p:tag name="ORIGINALWIDTH" val="1036.2"/>
  <p:tag name="LATEXADDIN" val="\documentclass{article}&#10;\usepackage{amsmath,color}&#10;\pagestyle{empty}&#10;\begin{document}&#10;\begin{equation*}&#10;\begin{aligned}&#10; &amp; = \frac{0.5\times 0.6}{0.5\times 0.6+ 0.5\times 0.37} \end{aligned}&#10;\end{equation*}&#10;&#10;\end{document}"/>
  <p:tag name="IGUANATEXSIZE" val="20"/>
  <p:tag name="IGUANATEXCURSOR" val="17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1925.25"/>
  <p:tag name="LATEXADDIN" val="\documentclass{article}&#10;\usepackage{amsmath,color}&#10;\pagestyle{empty}&#10;\begin{document}&#10;\begin{equation*}&#10;\begin{aligned}&#10; &amp; = \frac{P(B_1)P(A|B_1)}{P(B_1)P(A|B_1) + P(B_2)P(A|B_2)} \\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7.8"/>
  <p:tag name="ORIGINALWIDTH" val="322.2"/>
  <p:tag name="LATEXADDIN" val="\documentclass{article}&#10;\usepackage{amsmath,color}&#10;\pagestyle{empty}&#10;\begin{document}&#10;\begin{equation*}&#10;\begin{aligned}&#10; &amp;  = 0.619&#10;\end{aligned}&#10;\end{equation*}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577.5"/>
  <p:tag name="LATEXADDIN" val="\documentclass{article}&#10;\usepackage{amsmath,color}&#10;\pagestyle{empty}&#10;\begin{document}&#10;\begin{equation*}&#10;\begin{aligned}&#10; &amp; = \frac{P(AB_1)}{P(A)} &#10;\end{aligned}&#10;\end{equation*}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2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0.2"/>
  <p:tag name="ORIGINALWIDTH" val="171.6"/>
  <p:tag name="LATEXADDIN" val="\documentclass{article}&#10;\usepackage{amsmath}&#10;\pagestyle{empty}&#10;\begin{document}&#10;&#10;$&#10;A=&#10;$&#10;&#10;&#10;\end{document}"/>
  <p:tag name="IGUANATEXSIZE" val="20"/>
  <p:tag name="IGUANATEXCURSOR" val="8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2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1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1372.8"/>
  <p:tag name="LATEXADDIN" val="\documentclass{article}&#10;\usepackage{amsmath}&#10;\pagestyle{empty}&#10;\begin{document}&#10;&#10;\begin{equation*}&#10;\begin{aligned}&#10;P(B_1) = 0.001,\ \  P(B_2) = 0.999 &#10;\end{aligned}&#10;\end{equation*}&#10;&#10;&#10;&#10;\end{document}"/>
  <p:tag name="IGUANATEXSIZE" val="35"/>
  <p:tag name="IGUANATEXCURSOR" val="14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76.2"/>
  <p:tag name="LATEXADDIN" val="\documentclass{article}&#10;\usepackage{amsmath}&#10;\pagestyle{empty}&#10;\begin{document}&#10;&#10;\begin{equation*}&#10;\begin{aligned}&#10;P(A|B_2) = 0.01 &#10;\end{aligned}&#10;\end{equation*}&#10;&#10;&#10;&#10;&#10;\end{document}"/>
  <p:tag name="IGUANATEXSIZE" val="35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79.2"/>
  <p:tag name="LATEXADDIN" val="\documentclass{article}&#10;\usepackage{amsmath}&#10;\pagestyle{empty}&#10;\begin{document}&#10;&#10;\begin{equation*}&#10;\begin{aligned}&#10;P(A|B_1) = 0.35 &#10;\end{aligned}&#10;\end{equation*}&#10;&#10;&#10;&#10;&#10;\end{document}"/>
  <p:tag name="IGUANATEXSIZE" val="35"/>
  <p:tag name="IGUANATEXCURSOR" val="13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0.6"/>
  <p:tag name="ORIGINALWIDTH" val="1285.8"/>
  <p:tag name="LATEXADDIN" val="\documentclass{article}&#10;\usepackage{amsmath,color}&#10;\pagestyle{empty}&#10;\begin{document}&#10;\begin{equation*}&#10;\begin{aligned}&#10; &amp; = \frac{0.001\times 0.95}{0.001\times 0.95+ 0.999\times 0.99} \end{aligned}&#10;\end{equation*}&#10;&#10;\end{document}"/>
  <p:tag name="IGUANATEXSIZE" val="20"/>
  <p:tag name="IGUANATEXCURSOR" val="18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1925.25"/>
  <p:tag name="LATEXADDIN" val="\documentclass{article}&#10;\usepackage{amsmath,color}&#10;\pagestyle{empty}&#10;\begin{document}&#10;\begin{equation*}&#10;\begin{aligned}&#10; &amp; = \frac{P(B_1)P(A|B_1)}{P(B_1)P(A|B_1) + P(B_2)P(A|B_2)} \\&#10;\end{aligned}&#10;\end{equation*}&#10;&#10;\end{document}"/>
  <p:tag name="IGUANATEXSIZE" val="20"/>
  <p:tag name="IGUANATEXCURSOR" val="13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.4"/>
  <p:tag name="ORIGINALWIDTH" val="216"/>
  <p:tag name="LATEXADDIN" val="\documentclass{article}&#10;\usepackage{amsmath}&#10;\pagestyle{empty}&#10;\begin{document}&#10;&#10;$&#10;B_1=&#10;$&#10;&#10;&#10;\end{document}"/>
  <p:tag name="IGUANATEXSIZE" val="20"/>
  <p:tag name="IGUANATEXCURSOR" val="8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.6"/>
  <p:tag name="ORIGINALWIDTH" val="325.2"/>
  <p:tag name="LATEXADDIN" val="\documentclass{article}&#10;\usepackage{amsmath,color}&#10;\pagestyle{empty}&#10;\begin{document}&#10;\begin{equation*}&#10;\begin{aligned}&#10; &amp;  = 0.087&#10;\end{aligned}&#10;\end{equation*}&#10;&#10;\end{document}"/>
  <p:tag name="IGUANATEXSIZE" val="20"/>
  <p:tag name="IGUANATEXCURSOR" val="13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4"/>
  <p:tag name="ORIGINALWIDTH" val="577.5"/>
  <p:tag name="LATEXADDIN" val="\documentclass{article}&#10;\usepackage{amsmath,color}&#10;\pagestyle{empty}&#10;\begin{document}&#10;\begin{equation*}&#10;\begin{aligned}&#10; &amp; = \frac{P(AB_1)}{P(A)} &#10;\end{aligned}&#10;\end{equation*}&#10;&#10;\end{document}"/>
  <p:tag name="IGUANATEXSIZE" val="20"/>
  <p:tag name="IGUANATEXCURSOR" val="137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25.2"/>
  <p:tag name="LATEXADDIN" val="\documentclass{article}&#10;\usepackage{amsmath,color}&#10;\pagestyle{empty}&#10;\begin{document}&#10;\begin{equation*}&#10;\begin{aligned}&#10;P(AB_i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616.8"/>
  <p:tag name="LATEXADDIN" val="\documentclass{article}&#10;\usepackage{amsmath,color}&#10;\pagestyle{empty}&#10;\begin{document}&#10;\begin{equation*}&#10;\begin{aligned}&#10;P(B_i) P (A|B_i)&#10;\end{aligned}&#10;\end{equation*}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"/>
  <p:tag name="ORIGINALWIDTH" val="775.2"/>
  <p:tag name="LATEXADDIN" val="\documentclass{article}&#10;\usepackage{amsmath,color}&#10;\pagestyle{empty}&#10;\begin{document}&#10;&#10;$$&#10;\sum_{i=1}^n P(B_i)P(A|B_i)&#10;$$&#10;&#10;\end{document}"/>
  <p:tag name="IGUANATEXSIZE" val="45"/>
  <p:tag name="IGUANATEXCURSOR" val="1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216"/>
  <p:tag name="LATEXADDIN" val="\documentclass{article}&#10;\usepackage{amsmath,color}&#10;\pagestyle{empty}&#10;\begin{document}&#10;\begin{equation*}&#10;\begin{aligned}&#10;P(A)&#10;\end{aligned}&#10;\end{equation*}&#10;&#10;\end{document}"/>
  <p:tag name="IGUANATEXSIZE" val="45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66.6"/>
  <p:tag name="LATEXADDIN" val="\documentclass{article}&#10;\usepackage{amsmath,color}&#10;\pagestyle{empty}&#10;\begin{document}&#10;\begin{equation*}&#10;\begin{aligned}&#10; = &#10;\end{aligned}&#10;\end{equation*}&#10;&#10;\end{document}"/>
  <p:tag name="IGUANATEXSIZE" val="20"/>
  <p:tag name="IGUANATEXCURSOR" val="12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454.5"/>
  <p:tag name="LATEXADDIN" val="\documentclass{article}&#10;\usepackage{amsmath,color}&#10;\pagestyle{empty}&#10;\begin{document}&#10;\begin{equation*}&#10;\begin{aligned}&#10;P(B_1|A)&#10;\end{aligned}&#10;\end{equation*}&#10;&#10;\end{document}"/>
  <p:tag name="IGUANATEXSIZE" val="20"/>
  <p:tag name="IGUANATEXCURSOR" val="12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20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25"/>
  <p:tag name="ORIGINALWIDTH" val="1425"/>
  <p:tag name="LATEXADDIN" val="\documentclass{article}&#10;\usepackage{amsmath,color}&#10;\pagestyle{empty}&#10;\begin{document}&#10;\begin{equation*}&#10;\begin{aligned}&#10;P(A)= \sum_{i=1}^n P(B_i)P(A|B_i)&#10;\end{aligned}&#10;\end{equation*}&#10;&#10;\end{document}"/>
  <p:tag name="IGUANATEXSIZE" val="20"/>
  <p:tag name="IGUANATEXCURSOR" val="15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5"/>
  <p:tag name="ORIGINALWIDTH" val="1360.5"/>
  <p:tag name="LATEXADDIN" val="\documentclass{article}&#10;\usepackage{amsmath,color}&#10;\pagestyle{empty}&#10;\begin{document}&#10;\begin{equation*}&#10;\begin{aligned}&#10;P(AB_i) = P(B_i) P (A|B_i)&#10;\end{aligned}&#10;\end{equation*}&#10;&#10;\end{document}"/>
  <p:tag name="IGUANATEXSIZE" val="20"/>
  <p:tag name="IGUANATEXCURSOR" val="14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.2"/>
  <p:tag name="ORIGINALWIDTH" val="352.8"/>
  <p:tag name="LATEXADDIN" val="\documentclass{article}&#10;\usepackage{amsmath,color}&#10;\pagestyle{empty}&#10;\begin{document}&#10;\begin{equation*}&#10;\begin{aligned}&#10;P(B_i|A)&#10;\end{aligned}&#10;\end{equation*}&#10;&#10;\end{document}"/>
  <p:tag name="IGUANATEXSIZE" val="45"/>
  <p:tag name="IGUANATEXCURSOR" val="128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400TGp_globalcity_light_ani">
  <a:themeElements>
    <a:clrScheme name="Default Design 3">
      <a:dk1>
        <a:srgbClr val="080808"/>
      </a:dk1>
      <a:lt1>
        <a:srgbClr val="FFFFFF"/>
      </a:lt1>
      <a:dk2>
        <a:srgbClr val="A59A55"/>
      </a:dk2>
      <a:lt2>
        <a:srgbClr val="DDDDDD"/>
      </a:lt2>
      <a:accent1>
        <a:srgbClr val="4AB1E4"/>
      </a:accent1>
      <a:accent2>
        <a:srgbClr val="8F038F"/>
      </a:accent2>
      <a:accent3>
        <a:srgbClr val="FFFFFF"/>
      </a:accent3>
      <a:accent4>
        <a:srgbClr val="060606"/>
      </a:accent4>
      <a:accent5>
        <a:srgbClr val="B1D5EF"/>
      </a:accent5>
      <a:accent6>
        <a:srgbClr val="810281"/>
      </a:accent6>
      <a:hlink>
        <a:srgbClr val="F77A1D"/>
      </a:hlink>
      <a:folHlink>
        <a:srgbClr val="5BBE4E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5F5F5F"/>
        </a:dk1>
        <a:lt1>
          <a:srgbClr val="FFFFFF"/>
        </a:lt1>
        <a:dk2>
          <a:srgbClr val="C36609"/>
        </a:dk2>
        <a:lt2>
          <a:srgbClr val="DDDDDD"/>
        </a:lt2>
        <a:accent1>
          <a:srgbClr val="D2B94E"/>
        </a:accent1>
        <a:accent2>
          <a:srgbClr val="2395B9"/>
        </a:accent2>
        <a:accent3>
          <a:srgbClr val="FFFFFF"/>
        </a:accent3>
        <a:accent4>
          <a:srgbClr val="505050"/>
        </a:accent4>
        <a:accent5>
          <a:srgbClr val="E5D9B2"/>
        </a:accent5>
        <a:accent6>
          <a:srgbClr val="1F87A7"/>
        </a:accent6>
        <a:hlink>
          <a:srgbClr val="5C984E"/>
        </a:hlink>
        <a:folHlink>
          <a:srgbClr val="B5C77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5F5F5F"/>
        </a:dk1>
        <a:lt1>
          <a:srgbClr val="FFFFFF"/>
        </a:lt1>
        <a:dk2>
          <a:srgbClr val="9FC591"/>
        </a:dk2>
        <a:lt2>
          <a:srgbClr val="DDDDDD"/>
        </a:lt2>
        <a:accent1>
          <a:srgbClr val="7B82B7"/>
        </a:accent1>
        <a:accent2>
          <a:srgbClr val="8D337C"/>
        </a:accent2>
        <a:accent3>
          <a:srgbClr val="FFFFFF"/>
        </a:accent3>
        <a:accent4>
          <a:srgbClr val="505050"/>
        </a:accent4>
        <a:accent5>
          <a:srgbClr val="BFC1D8"/>
        </a:accent5>
        <a:accent6>
          <a:srgbClr val="7F2D70"/>
        </a:accent6>
        <a:hlink>
          <a:srgbClr val="CC87E1"/>
        </a:hlink>
        <a:folHlink>
          <a:srgbClr val="76C5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80808"/>
        </a:dk1>
        <a:lt1>
          <a:srgbClr val="FFFFFF"/>
        </a:lt1>
        <a:dk2>
          <a:srgbClr val="A59A55"/>
        </a:dk2>
        <a:lt2>
          <a:srgbClr val="DDDDDD"/>
        </a:lt2>
        <a:accent1>
          <a:srgbClr val="4AB1E4"/>
        </a:accent1>
        <a:accent2>
          <a:srgbClr val="8F038F"/>
        </a:accent2>
        <a:accent3>
          <a:srgbClr val="FFFFFF"/>
        </a:accent3>
        <a:accent4>
          <a:srgbClr val="060606"/>
        </a:accent4>
        <a:accent5>
          <a:srgbClr val="B1D5EF"/>
        </a:accent5>
        <a:accent6>
          <a:srgbClr val="810281"/>
        </a:accent6>
        <a:hlink>
          <a:srgbClr val="F77A1D"/>
        </a:hlink>
        <a:folHlink>
          <a:srgbClr val="5BBE4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400TGp_globalcity_light_ani</Template>
  <TotalTime>3457</TotalTime>
  <Words>675</Words>
  <Application>Microsoft Office PowerPoint</Application>
  <PresentationFormat>全屏显示(4:3)</PresentationFormat>
  <Paragraphs>171</Paragraphs>
  <Slides>20</Slides>
  <Notes>4</Notes>
  <HiddenSlides>0</HiddenSlides>
  <MMClips>1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23" baseType="lpstr">
      <vt:lpstr>400TGp_globalcity_light_ani</vt:lpstr>
      <vt:lpstr>公式</vt:lpstr>
      <vt:lpstr>Acrobat Document</vt:lpstr>
      <vt:lpstr>幻灯片 1</vt:lpstr>
      <vt:lpstr>美国总统大选</vt:lpstr>
      <vt:lpstr>美国总统大选</vt:lpstr>
      <vt:lpstr>美国总统大选</vt:lpstr>
      <vt:lpstr>复习：乘法公式与全概率公式</vt:lpstr>
      <vt:lpstr>贝叶斯公式</vt:lpstr>
      <vt:lpstr>贝叶斯公式提出</vt:lpstr>
      <vt:lpstr>美国总统大选</vt:lpstr>
      <vt:lpstr>美国总统大选</vt:lpstr>
      <vt:lpstr>美国总统大选</vt:lpstr>
      <vt:lpstr>艾滋病诊断</vt:lpstr>
      <vt:lpstr>艾滋病诊断</vt:lpstr>
      <vt:lpstr>艾滋病诊断</vt:lpstr>
      <vt:lpstr>艾滋病诊断</vt:lpstr>
      <vt:lpstr>贝叶斯公式应用</vt:lpstr>
      <vt:lpstr>电信诈骗</vt:lpstr>
      <vt:lpstr>本节回顾</vt:lpstr>
      <vt:lpstr>文献资料</vt:lpstr>
      <vt:lpstr>幻灯片 19</vt:lpstr>
      <vt:lpstr>幻灯片 20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ThemeGallery PowerTemplate</dc:title>
  <dc:creator>yaohua</dc:creator>
  <cp:lastModifiedBy>Thinkpad</cp:lastModifiedBy>
  <cp:revision>229</cp:revision>
  <dcterms:created xsi:type="dcterms:W3CDTF">2019-03-13T10:49:00Z</dcterms:created>
  <dcterms:modified xsi:type="dcterms:W3CDTF">2019-03-20T03:58:44Z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2052-11.1.0.8527</vt:lpwstr>
  </property>
</Properties>
</file>